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306" r:id="rId2"/>
    <p:sldId id="557" r:id="rId3"/>
    <p:sldId id="576" r:id="rId4"/>
    <p:sldId id="560" r:id="rId5"/>
    <p:sldId id="579" r:id="rId6"/>
    <p:sldId id="542" r:id="rId7"/>
    <p:sldId id="561" r:id="rId8"/>
    <p:sldId id="571" r:id="rId9"/>
    <p:sldId id="572" r:id="rId10"/>
    <p:sldId id="575" r:id="rId11"/>
    <p:sldId id="563" r:id="rId12"/>
    <p:sldId id="566" r:id="rId13"/>
    <p:sldId id="567" r:id="rId14"/>
    <p:sldId id="568" r:id="rId15"/>
    <p:sldId id="569" r:id="rId16"/>
    <p:sldId id="573" r:id="rId17"/>
    <p:sldId id="570" r:id="rId18"/>
    <p:sldId id="578" r:id="rId19"/>
    <p:sldId id="577" r:id="rId20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33"/>
    <a:srgbClr val="FF0000"/>
    <a:srgbClr val="3333CC"/>
    <a:srgbClr val="D9C1AB"/>
    <a:srgbClr val="800000"/>
    <a:srgbClr val="990033"/>
    <a:srgbClr val="777777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286" autoAdjust="0"/>
  </p:normalViewPr>
  <p:slideViewPr>
    <p:cSldViewPr>
      <p:cViewPr>
        <p:scale>
          <a:sx n="75" d="100"/>
          <a:sy n="75" d="100"/>
        </p:scale>
        <p:origin x="-1032" y="-804"/>
      </p:cViewPr>
      <p:guideLst>
        <p:guide orient="horz"/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8" d="100"/>
          <a:sy n="58" d="100"/>
        </p:scale>
        <p:origin x="-1632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91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14" tIns="0" rIns="19214" bIns="0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000" i="1">
                <a:effectLst/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14" tIns="0" rIns="19214" bIns="0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000" i="1">
                <a:effectLst/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073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noProof="0" smtClean="0"/>
              <a:t>Cliquez pour modifier les styles du texte du masque</a:t>
            </a:r>
          </a:p>
          <a:p>
            <a:pPr lvl="1"/>
            <a:r>
              <a:rPr lang="fr-CA" altLang="fr-FR" noProof="0" smtClean="0"/>
              <a:t>Deuxième niveau</a:t>
            </a:r>
          </a:p>
          <a:p>
            <a:pPr lvl="2"/>
            <a:r>
              <a:rPr lang="fr-CA" altLang="fr-FR" noProof="0" smtClean="0"/>
              <a:t>Troisième niveau</a:t>
            </a:r>
          </a:p>
          <a:p>
            <a:pPr lvl="3"/>
            <a:r>
              <a:rPr lang="fr-CA" altLang="fr-FR" noProof="0" smtClean="0"/>
              <a:t>Quatrième niveau</a:t>
            </a:r>
          </a:p>
          <a:p>
            <a:pPr lvl="4"/>
            <a:r>
              <a:rPr lang="fr-CA" altLang="fr-FR" noProof="0" smtClean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14" tIns="0" rIns="19214" bIns="0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000" i="1">
                <a:effectLst/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14" tIns="0" rIns="19214" bIns="0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000" i="1">
                <a:effectLst/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fld id="{57E97A7D-FB43-4A17-ACFC-05BD53E3B551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82382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F7121-BE17-40DA-89F4-F0E824F14425}" type="slidenum">
              <a:rPr lang="fr-CA" altLang="fr-FR"/>
              <a:pPr/>
              <a:t>2</a:t>
            </a:fld>
            <a:endParaRPr lang="fr-CA" altLang="fr-FR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9364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9364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9364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9364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fr-CA" altLang="fr-FR" sz="1300">
                <a:ea typeface="MS PGothic" pitchFamily="34" charset="-128"/>
              </a:rPr>
              <a:t>Atelier diagnostic sylvicole : CPI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9364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9364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9364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9364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fr-CA" altLang="fr-FR" sz="1300">
                <a:ea typeface="MS PGothic" pitchFamily="34" charset="-128"/>
              </a:rPr>
              <a:t>Décembre 2011         CERFO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64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9364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9364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9364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9364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7BE561CF-5AAA-4564-B5FF-D3487032701A}" type="slidenum">
              <a:rPr lang="fr-CA" altLang="fr-FR" sz="1300">
                <a:ea typeface="MS PGothic" pitchFamily="34" charset="-128"/>
              </a:rPr>
              <a:pPr>
                <a:spcBef>
                  <a:spcPct val="0"/>
                </a:spcBef>
                <a:defRPr/>
              </a:pPr>
              <a:t>13</a:t>
            </a:fld>
            <a:endParaRPr lang="fr-CA" altLang="fr-FR" sz="1300">
              <a:ea typeface="MS PGothic" pitchFamily="34" charset="-128"/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8200" cy="34861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7635"/>
            <a:ext cx="5142177" cy="4182458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1944687"/>
          </a:xfrm>
        </p:spPr>
        <p:txBody>
          <a:bodyPr/>
          <a:lstStyle>
            <a:lvl1pPr algn="ctr">
              <a:defRPr sz="6600"/>
            </a:lvl1pPr>
          </a:lstStyle>
          <a:p>
            <a:pPr lvl="0"/>
            <a:r>
              <a:rPr lang="fr-FR" altLang="en-US" noProof="0" smtClean="0"/>
              <a:t>simon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3886200"/>
            <a:ext cx="5759450" cy="2638425"/>
          </a:xfrm>
          <a:effectLst>
            <a:outerShdw algn="ctr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58319" tIns="79160" rIns="158319" bIns="79160" anchor="ctr"/>
          <a:lstStyle>
            <a:lvl1pPr algn="r" defTabSz="1582738">
              <a:buFontTx/>
              <a:buNone/>
              <a:defRPr sz="2400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fr-FR" altLang="en-US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2575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57C38-3F33-4008-AE17-B6025902EA3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2607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6880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6880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93BA-B104-46C8-8A2C-B525361607D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08811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765175"/>
            <a:ext cx="8229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276475"/>
            <a:ext cx="4038600" cy="20113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2276475"/>
            <a:ext cx="4038600" cy="20113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440238"/>
            <a:ext cx="4038600" cy="2012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440238"/>
            <a:ext cx="4038600" cy="2012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1971-D41B-4E1E-BF0F-49B74C7F488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5502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765175"/>
            <a:ext cx="8229600" cy="56880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352CD-7122-49B7-BC75-7B9B384ACDB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4659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2276475"/>
            <a:ext cx="8229600" cy="417671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DBE8B-0F79-49FA-9863-A6351CFC7ED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2464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CCE7-F7E5-421C-890A-E94DF1AA852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0038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50453-A8DE-43D2-87D9-A7BD7571AE2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6976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68DE1-CFC6-402F-AC83-7365B6D72F9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3970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417C-2DE4-46E1-970B-EE94DB4317C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9304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1718-15E7-46C9-B899-A075492EDBE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2065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423B-5F7A-4C05-A58C-6BEADD56BB8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9252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EAC77-F1A7-4B62-92C7-49DC0C0D28C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0695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0873-75FE-4504-AD9A-2B458A0263B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2526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29600" cy="12954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8319" tIns="79160" rIns="158319" bIns="79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 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575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6550" y="63373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3979C6CE-A76D-4F19-B0B3-9ED60AE8C1D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txStyles>
    <p:titleStyle>
      <a:lvl1pPr algn="l" defTabSz="15827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76E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15827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76E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ea typeface="ＭＳ Ｐゴシック" pitchFamily="34" charset="-128"/>
        </a:defRPr>
      </a:lvl2pPr>
      <a:lvl3pPr algn="l" defTabSz="15827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76E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ea typeface="ＭＳ Ｐゴシック" pitchFamily="34" charset="-128"/>
        </a:defRPr>
      </a:lvl3pPr>
      <a:lvl4pPr algn="l" defTabSz="15827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76E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ea typeface="ＭＳ Ｐゴシック" pitchFamily="34" charset="-128"/>
        </a:defRPr>
      </a:lvl4pPr>
      <a:lvl5pPr algn="l" defTabSz="15827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76E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ea typeface="ＭＳ Ｐゴシック" pitchFamily="34" charset="-128"/>
        </a:defRPr>
      </a:lvl5pPr>
      <a:lvl6pPr marL="457200" algn="l" defTabSz="1582738" rtl="0" fontAlgn="base">
        <a:spcBef>
          <a:spcPct val="0"/>
        </a:spcBef>
        <a:spcAft>
          <a:spcPct val="0"/>
        </a:spcAft>
        <a:defRPr sz="3600" b="1">
          <a:solidFill>
            <a:srgbClr val="276E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ea typeface="ＭＳ Ｐゴシック" pitchFamily="34" charset="-128"/>
        </a:defRPr>
      </a:lvl6pPr>
      <a:lvl7pPr marL="914400" algn="l" defTabSz="1582738" rtl="0" fontAlgn="base">
        <a:spcBef>
          <a:spcPct val="0"/>
        </a:spcBef>
        <a:spcAft>
          <a:spcPct val="0"/>
        </a:spcAft>
        <a:defRPr sz="3600" b="1">
          <a:solidFill>
            <a:srgbClr val="276E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ea typeface="ＭＳ Ｐゴシック" pitchFamily="34" charset="-128"/>
        </a:defRPr>
      </a:lvl7pPr>
      <a:lvl8pPr marL="1371600" algn="l" defTabSz="1582738" rtl="0" fontAlgn="base">
        <a:spcBef>
          <a:spcPct val="0"/>
        </a:spcBef>
        <a:spcAft>
          <a:spcPct val="0"/>
        </a:spcAft>
        <a:defRPr sz="3600" b="1">
          <a:solidFill>
            <a:srgbClr val="276E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ea typeface="ＭＳ Ｐゴシック" pitchFamily="34" charset="-128"/>
        </a:defRPr>
      </a:lvl8pPr>
      <a:lvl9pPr marL="1828800" algn="l" defTabSz="1582738" rtl="0" fontAlgn="base">
        <a:spcBef>
          <a:spcPct val="0"/>
        </a:spcBef>
        <a:spcAft>
          <a:spcPct val="0"/>
        </a:spcAft>
        <a:defRPr sz="3600" b="1">
          <a:solidFill>
            <a:srgbClr val="276E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ea typeface="ＭＳ Ｐゴシック" pitchFamily="34" charset="-128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image" Target="../media/image20.png"/><Relationship Id="rId3" Type="http://schemas.openxmlformats.org/officeDocument/2006/relationships/tags" Target="../tags/tag41.xml"/><Relationship Id="rId21" Type="http://schemas.microsoft.com/office/2007/relationships/hdphoto" Target="../media/hdphoto1.wdp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19.jpe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image" Target="../media/image15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18.jpe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17.jpeg"/><Relationship Id="rId10" Type="http://schemas.openxmlformats.org/officeDocument/2006/relationships/tags" Target="../tags/tag4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2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6.xml"/><Relationship Id="rId7" Type="http://schemas.openxmlformats.org/officeDocument/2006/relationships/image" Target="../media/image23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10.png"/><Relationship Id="rId4" Type="http://schemas.openxmlformats.org/officeDocument/2006/relationships/tags" Target="../tags/tag23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3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11.png"/><Relationship Id="rId5" Type="http://schemas.openxmlformats.org/officeDocument/2006/relationships/tags" Target="../tags/tag3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9" name="Rectangle 1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4213" y="1700336"/>
            <a:ext cx="7772400" cy="1944688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en-US" sz="2800" dirty="0">
                <a:solidFill>
                  <a:schemeClr val="tx1"/>
                </a:solidFill>
              </a:rPr>
              <a:t/>
            </a:r>
            <a:br>
              <a:rPr lang="fr-FR" altLang="en-US" sz="2800" dirty="0">
                <a:solidFill>
                  <a:schemeClr val="tx1"/>
                </a:solidFill>
              </a:rPr>
            </a:br>
            <a:r>
              <a:rPr lang="fr-FR" altLang="en-US" sz="2800" dirty="0">
                <a:solidFill>
                  <a:schemeClr val="tx1"/>
                </a:solidFill>
              </a:rPr>
              <a:t>Les CCTT : la recherche appliquée au service des entreprises</a:t>
            </a:r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908175" y="3429000"/>
            <a:ext cx="5759450" cy="3070473"/>
          </a:xfrm>
        </p:spPr>
        <p:txBody>
          <a:bodyPr/>
          <a:lstStyle/>
          <a:p>
            <a:pPr algn="l" eaLnBrk="1" hangingPunct="1">
              <a:defRPr/>
            </a:pPr>
            <a:endParaRPr lang="fr-FR" altLang="fr-FR" sz="2000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fr-FR" altLang="fr-FR" sz="2000" dirty="0" smtClean="0">
                <a:solidFill>
                  <a:schemeClr val="tx1"/>
                </a:solidFill>
              </a:rPr>
              <a:t>Présenté par :</a:t>
            </a:r>
            <a:endParaRPr lang="fr-FR" altLang="fr-FR" sz="2000" dirty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fr-FR" altLang="fr-FR" sz="2000" dirty="0" smtClean="0">
                <a:solidFill>
                  <a:schemeClr val="tx1"/>
                </a:solidFill>
              </a:rPr>
              <a:t>Mathieu Varin, 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M.Sc</a:t>
            </a:r>
            <a:r>
              <a:rPr lang="fr-FR" altLang="fr-FR" sz="2000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defRPr/>
            </a:pPr>
            <a:r>
              <a:rPr lang="fr-FR" altLang="fr-FR" sz="2000" dirty="0">
                <a:solidFill>
                  <a:schemeClr val="tx1"/>
                </a:solidFill>
              </a:rPr>
              <a:t>Philippe Bournival, </a:t>
            </a:r>
            <a:r>
              <a:rPr lang="fr-FR" altLang="fr-FR" sz="2000" dirty="0" err="1">
                <a:solidFill>
                  <a:schemeClr val="tx1"/>
                </a:solidFill>
              </a:rPr>
              <a:t>ing.f</a:t>
            </a:r>
            <a:r>
              <a:rPr lang="fr-FR" altLang="fr-FR" sz="2000" dirty="0">
                <a:solidFill>
                  <a:schemeClr val="tx1"/>
                </a:solidFill>
              </a:rPr>
              <a:t>., </a:t>
            </a:r>
            <a:r>
              <a:rPr lang="fr-FR" altLang="fr-FR" sz="2000" dirty="0" err="1">
                <a:solidFill>
                  <a:schemeClr val="tx1"/>
                </a:solidFill>
              </a:rPr>
              <a:t>M.Sc</a:t>
            </a:r>
            <a:r>
              <a:rPr lang="fr-FR" altLang="fr-FR" sz="2000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defRPr/>
            </a:pPr>
            <a:endParaRPr lang="fr-FR" altLang="fr-FR" sz="2000" dirty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fr-FR" altLang="fr-FR" sz="2000" dirty="0" smtClean="0">
                <a:solidFill>
                  <a:schemeClr val="tx1"/>
                </a:solidFill>
              </a:rPr>
              <a:t>Avec la collaboration de :</a:t>
            </a:r>
          </a:p>
          <a:p>
            <a:pPr algn="l" eaLnBrk="1" hangingPunct="1">
              <a:defRPr/>
            </a:pPr>
            <a:r>
              <a:rPr lang="fr-FR" altLang="fr-FR" sz="2000" dirty="0" smtClean="0">
                <a:solidFill>
                  <a:schemeClr val="tx1"/>
                </a:solidFill>
              </a:rPr>
              <a:t>Patrick Ménard, 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M.Sc</a:t>
            </a:r>
            <a:r>
              <a:rPr lang="fr-FR" altLang="fr-FR" sz="2000" dirty="0" smtClean="0">
                <a:solidFill>
                  <a:schemeClr val="tx1"/>
                </a:solidFill>
              </a:rPr>
              <a:t>. 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Géogr</a:t>
            </a:r>
            <a:endParaRPr lang="fr-FR" altLang="fr-FR" sz="2000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fr-FR" altLang="fr-FR" sz="2000" dirty="0" smtClean="0">
                <a:solidFill>
                  <a:schemeClr val="tx1"/>
                </a:solidFill>
              </a:rPr>
              <a:t>Mélanie Lambert, 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M.Sc.A</a:t>
            </a:r>
            <a:r>
              <a:rPr lang="fr-FR" altLang="fr-FR" sz="2000" dirty="0" smtClean="0">
                <a:solidFill>
                  <a:schemeClr val="tx1"/>
                </a:solidFill>
              </a:rPr>
              <a:t>.</a:t>
            </a:r>
          </a:p>
          <a:p>
            <a:pPr algn="ctr" eaLnBrk="1" hangingPunct="1">
              <a:defRPr/>
            </a:pPr>
            <a:endParaRPr lang="en-CA" altLang="fr-FR" sz="1800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CA" altLang="fr-FR" sz="1800" dirty="0" smtClean="0">
                <a:solidFill>
                  <a:schemeClr val="tx1"/>
                </a:solidFill>
              </a:rPr>
              <a:t>5 mai 2016</a:t>
            </a:r>
            <a:endParaRPr lang="fr-FR" alt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104356" cy="69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0" y="5229200"/>
            <a:ext cx="1257039" cy="69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7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76672"/>
            <a:ext cx="8435280" cy="12954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fr-FR" sz="2800" dirty="0" smtClean="0"/>
              <a:t>Projet en cours : Lidar et milieux humides</a:t>
            </a:r>
          </a:p>
        </p:txBody>
      </p:sp>
      <p:sp>
        <p:nvSpPr>
          <p:cNvPr id="387078" name="Rectangle 6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56792"/>
            <a:ext cx="8229600" cy="4896544"/>
          </a:xfrm>
        </p:spPr>
        <p:txBody>
          <a:bodyPr/>
          <a:lstStyle/>
          <a:p>
            <a:pPr lvl="0" algn="just">
              <a:buNone/>
            </a:pPr>
            <a:endParaRPr lang="fr-CA" altLang="fr-FR" sz="2000" dirty="0" smtClean="0"/>
          </a:p>
          <a:p>
            <a:pPr marL="361950" indent="-361950" algn="just"/>
            <a:r>
              <a:rPr lang="fr-CA" altLang="fr-FR" sz="2000" dirty="0" smtClean="0"/>
              <a:t>Suites du projet</a:t>
            </a:r>
          </a:p>
          <a:p>
            <a:pPr marL="361950" indent="-361950" algn="just"/>
            <a:endParaRPr lang="fr-CA" altLang="fr-FR" sz="2000" dirty="0" smtClean="0"/>
          </a:p>
          <a:p>
            <a:pPr marL="1104900" lvl="1" indent="-361950" algn="just"/>
            <a:r>
              <a:rPr lang="en-CA" altLang="fr-FR" sz="1800" dirty="0" err="1" smtClean="0"/>
              <a:t>Campagne</a:t>
            </a:r>
            <a:r>
              <a:rPr lang="en-CA" altLang="fr-FR" sz="1800" dirty="0" smtClean="0"/>
              <a:t> de terrain pour </a:t>
            </a:r>
            <a:r>
              <a:rPr lang="en-CA" altLang="fr-FR" sz="1800" dirty="0" err="1" smtClean="0"/>
              <a:t>valider</a:t>
            </a:r>
            <a:r>
              <a:rPr lang="en-CA" altLang="fr-FR" sz="1800" dirty="0" smtClean="0"/>
              <a:t> les </a:t>
            </a:r>
            <a:r>
              <a:rPr lang="en-CA" altLang="fr-FR" sz="1800" dirty="0" err="1" smtClean="0"/>
              <a:t>résultats</a:t>
            </a:r>
            <a:r>
              <a:rPr lang="en-CA" altLang="fr-FR" sz="1800" dirty="0" smtClean="0"/>
              <a:t> (en </a:t>
            </a:r>
            <a:r>
              <a:rPr lang="en-CA" altLang="fr-FR" sz="1800" dirty="0" err="1" smtClean="0"/>
              <a:t>cours</a:t>
            </a:r>
            <a:r>
              <a:rPr lang="en-CA" altLang="fr-FR" sz="1800" dirty="0" smtClean="0"/>
              <a:t>)</a:t>
            </a:r>
          </a:p>
          <a:p>
            <a:pPr marL="1104900" lvl="1" indent="-361950" algn="just"/>
            <a:endParaRPr lang="en-CA" altLang="fr-FR" sz="1800" dirty="0"/>
          </a:p>
          <a:p>
            <a:pPr marL="1104900" lvl="1" indent="-361950" algn="just"/>
            <a:r>
              <a:rPr lang="en-CA" altLang="fr-FR" sz="1800" dirty="0" smtClean="0"/>
              <a:t>Analyse </a:t>
            </a:r>
            <a:r>
              <a:rPr lang="en-CA" altLang="fr-FR" sz="1800" dirty="0" err="1" smtClean="0"/>
              <a:t>temporelle</a:t>
            </a:r>
            <a:r>
              <a:rPr lang="en-CA" altLang="fr-FR" sz="1800" dirty="0" smtClean="0"/>
              <a:t> </a:t>
            </a:r>
            <a:r>
              <a:rPr lang="en-CA" altLang="fr-FR" sz="1800" dirty="0" err="1" smtClean="0"/>
              <a:t>d’images</a:t>
            </a:r>
            <a:r>
              <a:rPr lang="en-CA" altLang="fr-FR" sz="1800" dirty="0" smtClean="0"/>
              <a:t> </a:t>
            </a:r>
            <a:r>
              <a:rPr lang="en-CA" altLang="fr-FR" sz="1800" dirty="0" err="1" smtClean="0"/>
              <a:t>satellitaires</a:t>
            </a:r>
            <a:r>
              <a:rPr lang="en-CA" altLang="fr-FR" sz="1800" dirty="0" smtClean="0"/>
              <a:t> (en </a:t>
            </a:r>
            <a:r>
              <a:rPr lang="en-CA" altLang="fr-FR" sz="1800" dirty="0" err="1" smtClean="0"/>
              <a:t>cours</a:t>
            </a:r>
            <a:r>
              <a:rPr lang="en-CA" altLang="fr-FR" sz="1800" dirty="0" smtClean="0"/>
              <a:t>)</a:t>
            </a:r>
          </a:p>
          <a:p>
            <a:pPr marL="1104900" lvl="1" indent="-361950" algn="just"/>
            <a:endParaRPr lang="fr-CA" altLang="fr-FR" sz="1800" dirty="0" smtClean="0"/>
          </a:p>
          <a:p>
            <a:pPr marL="1104900" lvl="1" indent="-361950" algn="just"/>
            <a:r>
              <a:rPr lang="fr-CA" altLang="fr-FR" sz="1800" dirty="0" smtClean="0"/>
              <a:t>ADN environnemental (en cours)</a:t>
            </a:r>
            <a:endParaRPr lang="fr-CA" altLang="fr-FR" sz="1800" dirty="0"/>
          </a:p>
          <a:p>
            <a:pPr marL="1104900" lvl="1" indent="-361950" algn="just"/>
            <a:endParaRPr lang="en-CA" altLang="fr-FR" sz="1800" dirty="0"/>
          </a:p>
          <a:p>
            <a:pPr marL="1104900" lvl="1" indent="-361950" algn="just"/>
            <a:r>
              <a:rPr lang="en-CA" altLang="fr-FR" sz="1800" dirty="0" err="1" smtClean="0"/>
              <a:t>Améliorer</a:t>
            </a:r>
            <a:r>
              <a:rPr lang="en-CA" altLang="fr-FR" sz="1800" dirty="0" smtClean="0"/>
              <a:t> les </a:t>
            </a:r>
            <a:r>
              <a:rPr lang="en-CA" altLang="fr-FR" sz="1800" dirty="0" err="1" smtClean="0"/>
              <a:t>modélisations</a:t>
            </a:r>
            <a:r>
              <a:rPr lang="en-CA" altLang="fr-FR" sz="1800" dirty="0" smtClean="0"/>
              <a:t> </a:t>
            </a:r>
            <a:r>
              <a:rPr lang="en-CA" altLang="fr-FR" sz="1800" dirty="0" err="1" smtClean="0"/>
              <a:t>hydrologiques</a:t>
            </a:r>
            <a:r>
              <a:rPr lang="en-CA" altLang="fr-FR" sz="1800" dirty="0" smtClean="0"/>
              <a:t> pour les grands MH</a:t>
            </a:r>
          </a:p>
          <a:p>
            <a:pPr marL="1104900" lvl="1" indent="-361950" algn="just"/>
            <a:endParaRPr lang="fr-CA" altLang="fr-FR" sz="1800" dirty="0"/>
          </a:p>
          <a:p>
            <a:pPr marL="1104900" lvl="1" indent="-361950" algn="just"/>
            <a:r>
              <a:rPr lang="fr-CA" altLang="fr-FR" sz="1800" dirty="0" smtClean="0"/>
              <a:t>Ajustement des critères d’identification</a:t>
            </a:r>
            <a:endParaRPr lang="fr-CA" altLang="fr-FR" sz="1800" dirty="0"/>
          </a:p>
          <a:p>
            <a:pPr marL="1085850" lvl="1" indent="-342900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055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7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76672"/>
            <a:ext cx="8435280" cy="12954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fr-FR" sz="2800" dirty="0" smtClean="0"/>
              <a:t>Projet en cours : </a:t>
            </a:r>
            <a:r>
              <a:rPr lang="fr-CA" altLang="fr-FR" sz="2800" dirty="0" err="1" smtClean="0"/>
              <a:t>Carto</a:t>
            </a:r>
            <a:r>
              <a:rPr lang="fr-CA" altLang="fr-FR" sz="2800" dirty="0" smtClean="0"/>
              <a:t> essences forestières</a:t>
            </a:r>
          </a:p>
        </p:txBody>
      </p:sp>
      <p:sp>
        <p:nvSpPr>
          <p:cNvPr id="387078" name="Rectangle 6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56792"/>
            <a:ext cx="8229600" cy="4896544"/>
          </a:xfrm>
        </p:spPr>
        <p:txBody>
          <a:bodyPr/>
          <a:lstStyle/>
          <a:p>
            <a:pPr lvl="0" algn="just">
              <a:buNone/>
            </a:pPr>
            <a:endParaRPr lang="fr-CA" altLang="fr-FR" sz="2000" dirty="0" smtClean="0"/>
          </a:p>
          <a:p>
            <a:pPr marL="361950" indent="-361950" algn="just"/>
            <a:r>
              <a:rPr lang="fr-CA" altLang="fr-FR" sz="2000" dirty="0"/>
              <a:t>Utilisation </a:t>
            </a:r>
            <a:r>
              <a:rPr lang="fr-CA" altLang="fr-FR" sz="2000" dirty="0" smtClean="0"/>
              <a:t>d’images </a:t>
            </a:r>
            <a:r>
              <a:rPr lang="fr-CA" altLang="fr-FR" sz="2000" dirty="0" err="1"/>
              <a:t>hyperspectrales</a:t>
            </a:r>
            <a:r>
              <a:rPr lang="fr-CA" altLang="fr-FR" sz="2000" dirty="0"/>
              <a:t> </a:t>
            </a:r>
            <a:r>
              <a:rPr lang="fr-CA" altLang="fr-FR" sz="2000" dirty="0" smtClean="0"/>
              <a:t>aériennes et du lidar </a:t>
            </a:r>
            <a:r>
              <a:rPr lang="fr-CA" altLang="fr-FR" sz="2000" dirty="0"/>
              <a:t>en vue de générer une cartographie des espèces forestières de façon automatisée. </a:t>
            </a:r>
          </a:p>
          <a:p>
            <a:pPr marL="1104900" lvl="1" indent="-361950" algn="just"/>
            <a:r>
              <a:rPr lang="fr-CA" altLang="fr-FR" sz="2000" dirty="0"/>
              <a:t>Partenaires : </a:t>
            </a:r>
            <a:r>
              <a:rPr lang="fr-CA" altLang="fr-FR" sz="2000" dirty="0" err="1" smtClean="0"/>
              <a:t>Tembec</a:t>
            </a:r>
            <a:r>
              <a:rPr lang="fr-CA" altLang="fr-FR" sz="2000" dirty="0"/>
              <a:t>,</a:t>
            </a:r>
            <a:r>
              <a:rPr lang="fr-CA" altLang="fr-FR" sz="2000" dirty="0" smtClean="0"/>
              <a:t> CGQ et </a:t>
            </a:r>
            <a:r>
              <a:rPr lang="fr-CA" altLang="fr-FR" sz="2000" dirty="0" err="1" smtClean="0"/>
              <a:t>UdeS</a:t>
            </a:r>
            <a:endParaRPr lang="fr-CA" altLang="fr-FR" sz="2000" dirty="0"/>
          </a:p>
          <a:p>
            <a:pPr>
              <a:buNone/>
            </a:pPr>
            <a:endParaRPr lang="en-CA" altLang="fr-FR" sz="2400" dirty="0"/>
          </a:p>
          <a:p>
            <a:pPr marL="342900" indent="-342900"/>
            <a:r>
              <a:rPr lang="en-CA" altLang="fr-FR" sz="2000" dirty="0" err="1"/>
              <a:t>Objectifs</a:t>
            </a:r>
            <a:endParaRPr lang="en-CA" altLang="fr-FR" sz="2000" dirty="0"/>
          </a:p>
          <a:p>
            <a:pPr marL="1085850" lvl="1" indent="-342900"/>
            <a:r>
              <a:rPr lang="fr-FR" sz="1800" dirty="0"/>
              <a:t>Développer une méthode semi-automatisée pour distinguer les essences forestières à </a:t>
            </a:r>
            <a:r>
              <a:rPr lang="fr-FR" sz="1800" dirty="0" smtClean="0"/>
              <a:t>l’arbre près</a:t>
            </a:r>
          </a:p>
          <a:p>
            <a:pPr marL="1085850" lvl="1" indent="-342900"/>
            <a:endParaRPr lang="fr-FR" sz="1800" dirty="0"/>
          </a:p>
          <a:p>
            <a:pPr marL="1085850" lvl="1" indent="-342900"/>
            <a:r>
              <a:rPr lang="fr-FR" sz="1800" dirty="0"/>
              <a:t>Développer une méthode pour regrouper les essences forestières de façon plus homogène, plus précise et plus </a:t>
            </a:r>
            <a:r>
              <a:rPr lang="fr-FR" sz="1800" dirty="0" smtClean="0"/>
              <a:t>rapide</a:t>
            </a:r>
            <a:endParaRPr lang="fr-FR" sz="1800" dirty="0"/>
          </a:p>
          <a:p>
            <a:endParaRPr lang="fr-CA" dirty="0"/>
          </a:p>
          <a:p>
            <a:pPr lvl="0" algn="just"/>
            <a:endParaRPr lang="fr-CA" altLang="fr-FR" sz="2000" dirty="0"/>
          </a:p>
        </p:txBody>
      </p:sp>
    </p:spTree>
    <p:extLst>
      <p:ext uri="{BB962C8B-B14F-4D97-AF65-F5344CB8AC3E}">
        <p14:creationId xmlns:p14="http://schemas.microsoft.com/office/powerpoint/2010/main" val="27070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250" b="98611" l="52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906" y="5202352"/>
            <a:ext cx="2087290" cy="1202279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1835" y="4325817"/>
            <a:ext cx="2549585" cy="769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CoreModule</a:t>
            </a:r>
            <a:r>
              <a:rPr lang="fr-CA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920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Adlink</a:t>
            </a:r>
            <a:endParaRPr lang="fr-CA" sz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Capacité de stockage de 500 GB</a:t>
            </a:r>
            <a:endParaRPr lang="fr-CA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123" y="5318356"/>
            <a:ext cx="1264177" cy="9702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587" y="5126835"/>
            <a:ext cx="1631257" cy="13533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171" y="1732319"/>
            <a:ext cx="2750969" cy="229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Espace réservé du contenu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117766" y="4325817"/>
            <a:ext cx="2549585" cy="623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200-1100 nm</a:t>
            </a:r>
            <a:endParaRPr lang="fr-CA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463759" y="4325817"/>
            <a:ext cx="2549585" cy="623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GE4900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Prosilica</a:t>
            </a:r>
            <a:endParaRPr lang="fr-CA" sz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Résolution de 4872x3249</a:t>
            </a:r>
            <a:endParaRPr lang="fr-CA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3979369" y="3987263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Caméra 16 MP</a:t>
            </a: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642594" y="3987263"/>
            <a:ext cx="2377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ordinateur de vol</a:t>
            </a: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6664634" y="3987263"/>
            <a:ext cx="1455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Caméra PIKA</a:t>
            </a:r>
          </a:p>
        </p:txBody>
      </p:sp>
      <p:sp>
        <p:nvSpPr>
          <p:cNvPr id="18" name="Espace réservé du contenu 2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563888" y="1796169"/>
            <a:ext cx="5364088" cy="191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 smtClean="0">
                <a:effectLst/>
                <a:latin typeface="+mj-lt"/>
                <a:cs typeface="Times New Roman" panose="02020603050405020304" pitchFamily="18" charset="0"/>
              </a:rPr>
              <a:t>Augmentation de la mémoire pour le stockage des images hyperspectrales</a:t>
            </a:r>
          </a:p>
          <a:p>
            <a:r>
              <a:rPr lang="fr-CA" sz="1800" dirty="0" smtClean="0">
                <a:effectLst/>
                <a:latin typeface="+mj-lt"/>
                <a:cs typeface="Times New Roman" panose="02020603050405020304" pitchFamily="18" charset="0"/>
              </a:rPr>
              <a:t>Ajout d’une caméra 16 mégapixels – GE4900</a:t>
            </a:r>
          </a:p>
          <a:p>
            <a:r>
              <a:rPr lang="fr-CA" sz="1800" dirty="0" smtClean="0">
                <a:effectLst/>
                <a:latin typeface="+mj-lt"/>
                <a:cs typeface="Times New Roman" panose="02020603050405020304" pitchFamily="18" charset="0"/>
              </a:rPr>
              <a:t>Ajout d’un second ordinateur de bord – CM-920</a:t>
            </a:r>
          </a:p>
          <a:p>
            <a:r>
              <a:rPr lang="fr-CA" sz="1800" dirty="0" smtClean="0">
                <a:effectLst/>
                <a:latin typeface="+mj-lt"/>
                <a:cs typeface="Times New Roman" panose="02020603050405020304" pitchFamily="18" charset="0"/>
              </a:rPr>
              <a:t>Ajout d’un second récepteur GPS</a:t>
            </a:r>
            <a:endParaRPr lang="fr-CA" sz="1800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1572" y="1544352"/>
            <a:ext cx="1324735" cy="14743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ZoneTexte 19"/>
          <p:cNvSpPr txBox="1"/>
          <p:nvPr>
            <p:custDataLst>
              <p:tags r:id="rId13"/>
            </p:custDataLst>
          </p:nvPr>
        </p:nvSpPr>
        <p:spPr>
          <a:xfrm>
            <a:off x="-10481" y="1666761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PikaII</a:t>
            </a:r>
            <a:endParaRPr lang="fr-C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>
            <p:custDataLst>
              <p:tags r:id="rId14"/>
            </p:custDataLst>
          </p:nvPr>
        </p:nvSpPr>
        <p:spPr>
          <a:xfrm>
            <a:off x="1051472" y="165767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GE4900</a:t>
            </a:r>
            <a:endParaRPr lang="fr-C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necteur droit 25"/>
          <p:cNvCxnSpPr>
            <a:stCxn id="21" idx="2"/>
          </p:cNvCxnSpPr>
          <p:nvPr>
            <p:custDataLst>
              <p:tags r:id="rId15"/>
            </p:custDataLst>
          </p:nvPr>
        </p:nvCxnSpPr>
        <p:spPr>
          <a:xfrm flipH="1">
            <a:off x="1108399" y="1934669"/>
            <a:ext cx="291887" cy="240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endCxn id="20" idx="2"/>
          </p:cNvCxnSpPr>
          <p:nvPr>
            <p:custDataLst>
              <p:tags r:id="rId16"/>
            </p:custDataLst>
          </p:nvPr>
        </p:nvCxnSpPr>
        <p:spPr>
          <a:xfrm flipH="1" flipV="1">
            <a:off x="270205" y="1943760"/>
            <a:ext cx="280686" cy="2315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5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>
          <a:xfrm>
            <a:off x="457200" y="476672"/>
            <a:ext cx="8435280" cy="12954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fr-FR" sz="2800" dirty="0" smtClean="0"/>
              <a:t>Projet en cours : </a:t>
            </a:r>
            <a:r>
              <a:rPr lang="fr-CA" altLang="fr-FR" sz="2800" dirty="0" err="1" smtClean="0"/>
              <a:t>Carto</a:t>
            </a:r>
            <a:r>
              <a:rPr lang="fr-CA" altLang="fr-FR" sz="2800" dirty="0" smtClean="0"/>
              <a:t> essences forestières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5" t="53263" r="37109" b="3121"/>
          <a:stretch/>
        </p:blipFill>
        <p:spPr bwMode="auto">
          <a:xfrm>
            <a:off x="6348449" y="4627805"/>
            <a:ext cx="2088218" cy="216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9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2276475"/>
            <a:ext cx="8686800" cy="4176713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 Zones de </a:t>
            </a:r>
            <a:r>
              <a:rPr lang="en-CA" dirty="0" err="1" smtClean="0"/>
              <a:t>référence</a:t>
            </a:r>
            <a:r>
              <a:rPr lang="en-CA" dirty="0" smtClean="0"/>
              <a:t> </a:t>
            </a:r>
            <a:r>
              <a:rPr lang="en-CA" dirty="0" err="1" smtClean="0"/>
              <a:t>sur</a:t>
            </a:r>
            <a:r>
              <a:rPr lang="en-CA" dirty="0" smtClean="0"/>
              <a:t> la </a:t>
            </a:r>
            <a:r>
              <a:rPr lang="en-CA" dirty="0" err="1" smtClean="0"/>
              <a:t>mosaïque</a:t>
            </a:r>
            <a:r>
              <a:rPr lang="en-CA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en-CA" dirty="0" err="1" smtClean="0"/>
              <a:t>Hyperspectrale</a:t>
            </a:r>
            <a:endParaRPr lang="en-CA" dirty="0" smtClean="0"/>
          </a:p>
          <a:p>
            <a:pPr marL="0" indent="0">
              <a:buFontTx/>
              <a:buNone/>
              <a:defRPr/>
            </a:pPr>
            <a:endParaRPr lang="en-CA" dirty="0"/>
          </a:p>
          <a:p>
            <a:pPr marL="263525" indent="-263525">
              <a:defRPr/>
            </a:pPr>
            <a:r>
              <a:rPr lang="en-CA" dirty="0" err="1" smtClean="0"/>
              <a:t>Campagne</a:t>
            </a:r>
            <a:r>
              <a:rPr lang="en-CA" dirty="0" smtClean="0"/>
              <a:t> </a:t>
            </a:r>
            <a:r>
              <a:rPr lang="en-CA" dirty="0"/>
              <a:t>de </a:t>
            </a:r>
            <a:r>
              <a:rPr lang="en-CA" dirty="0" smtClean="0"/>
              <a:t>terrain</a:t>
            </a:r>
          </a:p>
          <a:p>
            <a:pPr marL="1006475" lvl="1" indent="-263525">
              <a:defRPr/>
            </a:pPr>
            <a:r>
              <a:rPr lang="en-CA" dirty="0" smtClean="0"/>
              <a:t>CHR</a:t>
            </a:r>
          </a:p>
          <a:p>
            <a:pPr marL="1006475" lvl="1" indent="-263525">
              <a:defRPr/>
            </a:pPr>
            <a:r>
              <a:rPr lang="en-CA" dirty="0" smtClean="0"/>
              <a:t>BOJ</a:t>
            </a:r>
          </a:p>
          <a:p>
            <a:pPr marL="1006475" lvl="1" indent="-263525">
              <a:defRPr/>
            </a:pPr>
            <a:r>
              <a:rPr lang="en-CA" dirty="0" smtClean="0"/>
              <a:t>ERS</a:t>
            </a:r>
          </a:p>
          <a:p>
            <a:pPr marL="1006475" lvl="1" indent="-263525">
              <a:defRPr/>
            </a:pPr>
            <a:endParaRPr lang="en-CA" dirty="0" smtClean="0"/>
          </a:p>
          <a:p>
            <a:pPr marL="1006475" lvl="1" indent="-263525">
              <a:defRPr/>
            </a:pPr>
            <a:endParaRPr lang="fr-CA" dirty="0"/>
          </a:p>
        </p:txBody>
      </p:sp>
      <p:sp>
        <p:nvSpPr>
          <p:cNvPr id="6" name="Rectangle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476672"/>
            <a:ext cx="8435280" cy="12954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8319" tIns="79160" rIns="158319" bIns="79160" numCol="1" anchor="ctr" anchorCtr="0" compatLnSpc="1">
            <a:prstTxWarp prst="textNoShape">
              <a:avLst/>
            </a:prstTxWarp>
          </a:bodyPr>
          <a:lstStyle>
            <a:lvl1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2pPr>
            <a:lvl3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3pPr>
            <a:lvl4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4pPr>
            <a:lvl5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5pPr>
            <a:lvl6pPr marL="4572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6pPr>
            <a:lvl7pPr marL="9144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7pPr>
            <a:lvl8pPr marL="13716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8pPr>
            <a:lvl9pPr marL="18288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CA" altLang="fr-FR" sz="2800" kern="0" dirty="0" smtClean="0"/>
              <a:t>Projet en cours : </a:t>
            </a:r>
            <a:r>
              <a:rPr lang="fr-CA" altLang="fr-FR" sz="2800" kern="0" dirty="0" err="1" smtClean="0"/>
              <a:t>Carto</a:t>
            </a:r>
            <a:r>
              <a:rPr lang="fr-CA" altLang="fr-FR" sz="2800" kern="0" dirty="0" smtClean="0"/>
              <a:t> essences forestières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 r="3027" b="596"/>
          <a:stretch/>
        </p:blipFill>
        <p:spPr bwMode="auto">
          <a:xfrm>
            <a:off x="4840277" y="1916832"/>
            <a:ext cx="3980195" cy="467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051720" y="1844824"/>
            <a:ext cx="82296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3525" indent="-263525">
              <a:defRPr/>
            </a:pPr>
            <a:endParaRPr lang="en-CA" kern="0" dirty="0" smtClean="0">
              <a:effectLst/>
            </a:endParaRPr>
          </a:p>
          <a:p>
            <a:pPr marL="263525" indent="-263525">
              <a:defRPr/>
            </a:pPr>
            <a:endParaRPr lang="en-CA" kern="0" dirty="0">
              <a:effectLst/>
            </a:endParaRPr>
          </a:p>
          <a:p>
            <a:pPr marL="263525" indent="-263525">
              <a:defRPr/>
            </a:pPr>
            <a:endParaRPr lang="en-CA" kern="0" dirty="0" smtClean="0">
              <a:effectLst/>
            </a:endParaRPr>
          </a:p>
          <a:p>
            <a:pPr marL="263525" indent="-263525">
              <a:defRPr/>
            </a:pPr>
            <a:endParaRPr lang="en-CA" kern="0" dirty="0">
              <a:effectLst/>
            </a:endParaRPr>
          </a:p>
          <a:p>
            <a:pPr>
              <a:buNone/>
              <a:defRPr/>
            </a:pPr>
            <a:endParaRPr lang="en-CA" kern="0" dirty="0" smtClean="0">
              <a:effectLst/>
            </a:endParaRPr>
          </a:p>
          <a:p>
            <a:pPr marL="1006475" lvl="1" indent="-263525">
              <a:defRPr/>
            </a:pPr>
            <a:r>
              <a:rPr lang="en-CA" b="0" dirty="0"/>
              <a:t>PIB</a:t>
            </a:r>
            <a:endParaRPr lang="en-CA" b="0" kern="0" dirty="0" smtClean="0">
              <a:effectLst/>
            </a:endParaRPr>
          </a:p>
          <a:p>
            <a:pPr marL="1006475" lvl="1" indent="-263525">
              <a:defRPr/>
            </a:pPr>
            <a:r>
              <a:rPr lang="en-CA" kern="0" dirty="0" smtClean="0">
                <a:effectLst/>
              </a:rPr>
              <a:t>PIR</a:t>
            </a:r>
          </a:p>
          <a:p>
            <a:pPr marL="1006475" lvl="1" indent="-263525">
              <a:defRPr/>
            </a:pPr>
            <a:r>
              <a:rPr lang="en-CA" kern="0" dirty="0" smtClean="0">
                <a:effectLst/>
              </a:rPr>
              <a:t>PRU</a:t>
            </a:r>
          </a:p>
          <a:p>
            <a:pPr marL="1006475" lvl="1" indent="-263525">
              <a:defRPr/>
            </a:pPr>
            <a:r>
              <a:rPr lang="en-CA" kern="0" dirty="0" smtClean="0">
                <a:effectLst/>
              </a:rPr>
              <a:t>THO</a:t>
            </a:r>
          </a:p>
          <a:p>
            <a:pPr lvl="1" indent="0">
              <a:buNone/>
              <a:defRPr/>
            </a:pPr>
            <a:endParaRPr lang="en-CA" kern="0" dirty="0" smtClean="0">
              <a:effectLst/>
            </a:endParaRPr>
          </a:p>
          <a:p>
            <a:pPr marL="1006475" lvl="1" indent="-263525">
              <a:defRPr/>
            </a:pPr>
            <a:endParaRPr lang="fr-CA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91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4848" y="908720"/>
            <a:ext cx="8229600" cy="1295400"/>
          </a:xfrm>
        </p:spPr>
        <p:txBody>
          <a:bodyPr/>
          <a:lstStyle/>
          <a:p>
            <a:pPr algn="ctr"/>
            <a:r>
              <a:rPr lang="fr-CA" sz="2400" dirty="0">
                <a:solidFill>
                  <a:schemeClr val="tx1"/>
                </a:solidFill>
              </a:rPr>
              <a:t>S</a:t>
            </a:r>
            <a:r>
              <a:rPr lang="fr-CA" sz="2400" dirty="0" smtClean="0">
                <a:solidFill>
                  <a:schemeClr val="tx1"/>
                </a:solidFill>
              </a:rPr>
              <a:t>ignatures spectrales par essence</a:t>
            </a:r>
            <a:endParaRPr lang="fr-CA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7" y="1828800"/>
            <a:ext cx="8852791" cy="50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76672"/>
            <a:ext cx="8435280" cy="12954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8319" tIns="79160" rIns="158319" bIns="79160" numCol="1" anchor="ctr" anchorCtr="0" compatLnSpc="1">
            <a:prstTxWarp prst="textNoShape">
              <a:avLst/>
            </a:prstTxWarp>
          </a:bodyPr>
          <a:lstStyle>
            <a:lvl1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2pPr>
            <a:lvl3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3pPr>
            <a:lvl4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4pPr>
            <a:lvl5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5pPr>
            <a:lvl6pPr marL="4572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6pPr>
            <a:lvl7pPr marL="9144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7pPr>
            <a:lvl8pPr marL="13716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8pPr>
            <a:lvl9pPr marL="18288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CA" altLang="fr-FR" sz="2800" kern="0" dirty="0" smtClean="0"/>
              <a:t>Projet en cours : </a:t>
            </a:r>
            <a:r>
              <a:rPr lang="fr-CA" altLang="fr-FR" sz="2800" kern="0" dirty="0" err="1" smtClean="0"/>
              <a:t>Carto</a:t>
            </a:r>
            <a:r>
              <a:rPr lang="fr-CA" altLang="fr-FR" sz="2800" kern="0" dirty="0" smtClean="0"/>
              <a:t> essences forestières</a:t>
            </a:r>
          </a:p>
        </p:txBody>
      </p:sp>
    </p:spTree>
    <p:extLst>
      <p:ext uri="{BB962C8B-B14F-4D97-AF65-F5344CB8AC3E}">
        <p14:creationId xmlns:p14="http://schemas.microsoft.com/office/powerpoint/2010/main" val="25670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31840" y="116632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defPPr>
              <a:defRPr lang="fr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fr-FR" altLang="fr-FR" sz="2000" dirty="0" smtClean="0">
                <a:solidFill>
                  <a:schemeClr val="bg1"/>
                </a:solidFill>
                <a:effectLst/>
                <a:latin typeface="Helvetica" pitchFamily="34" charset="0"/>
              </a:rPr>
              <a:t>Exemples de projets en cours</a:t>
            </a:r>
            <a:endParaRPr lang="fr-FR" altLang="fr-FR" sz="1800" dirty="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476672"/>
            <a:ext cx="8435280" cy="12954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8319" tIns="79160" rIns="158319" bIns="79160" numCol="1" anchor="ctr" anchorCtr="0" compatLnSpc="1">
            <a:prstTxWarp prst="textNoShape">
              <a:avLst/>
            </a:prstTxWarp>
          </a:bodyPr>
          <a:lstStyle>
            <a:lvl1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2pPr>
            <a:lvl3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3pPr>
            <a:lvl4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4pPr>
            <a:lvl5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5pPr>
            <a:lvl6pPr marL="4572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6pPr>
            <a:lvl7pPr marL="9144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7pPr>
            <a:lvl8pPr marL="13716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8pPr>
            <a:lvl9pPr marL="18288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CA" altLang="fr-FR" sz="2800" kern="0" dirty="0" smtClean="0"/>
              <a:t>Projet en cours : </a:t>
            </a:r>
            <a:r>
              <a:rPr lang="fr-CA" altLang="fr-FR" sz="2800" kern="0" dirty="0" err="1" smtClean="0"/>
              <a:t>Carto</a:t>
            </a:r>
            <a:r>
              <a:rPr lang="fr-CA" altLang="fr-FR" sz="2800" kern="0" dirty="0" smtClean="0"/>
              <a:t> essences forestières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700808"/>
            <a:ext cx="8229600" cy="4176713"/>
          </a:xfrm>
        </p:spPr>
        <p:txBody>
          <a:bodyPr/>
          <a:lstStyle/>
          <a:p>
            <a:r>
              <a:rPr lang="en-CA" dirty="0" smtClean="0"/>
              <a:t> Segmentation à la </a:t>
            </a:r>
            <a:r>
              <a:rPr lang="en-CA" dirty="0" err="1" smtClean="0"/>
              <a:t>cime</a:t>
            </a:r>
            <a:r>
              <a:rPr lang="en-CA" dirty="0" smtClean="0"/>
              <a:t> </a:t>
            </a:r>
            <a:r>
              <a:rPr lang="en-CA" dirty="0" err="1" smtClean="0"/>
              <a:t>près</a:t>
            </a:r>
            <a:endParaRPr lang="fr-C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420888"/>
            <a:ext cx="90011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7496"/>
            <a:ext cx="89916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59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31840" y="116632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defPPr>
              <a:defRPr lang="fr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fr-FR" altLang="fr-FR" sz="2000" dirty="0" smtClean="0">
                <a:solidFill>
                  <a:schemeClr val="bg1"/>
                </a:solidFill>
                <a:effectLst/>
                <a:latin typeface="Helvetica" pitchFamily="34" charset="0"/>
              </a:rPr>
              <a:t>Exemples de projets en cours</a:t>
            </a:r>
            <a:endParaRPr lang="fr-FR" altLang="fr-FR" sz="1800" dirty="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476672"/>
            <a:ext cx="8435280" cy="12954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8319" tIns="79160" rIns="158319" bIns="79160" numCol="1" anchor="ctr" anchorCtr="0" compatLnSpc="1">
            <a:prstTxWarp prst="textNoShape">
              <a:avLst/>
            </a:prstTxWarp>
          </a:bodyPr>
          <a:lstStyle>
            <a:lvl1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2pPr>
            <a:lvl3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3pPr>
            <a:lvl4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4pPr>
            <a:lvl5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5pPr>
            <a:lvl6pPr marL="4572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6pPr>
            <a:lvl7pPr marL="9144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7pPr>
            <a:lvl8pPr marL="13716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8pPr>
            <a:lvl9pPr marL="18288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CA" altLang="fr-FR" sz="2800" kern="0" dirty="0" smtClean="0"/>
              <a:t>Projet en cours : </a:t>
            </a:r>
            <a:r>
              <a:rPr lang="fr-CA" altLang="fr-FR" sz="2800" kern="0" dirty="0" err="1" smtClean="0"/>
              <a:t>Carto</a:t>
            </a:r>
            <a:r>
              <a:rPr lang="fr-CA" altLang="fr-FR" sz="2800" kern="0" dirty="0" smtClean="0"/>
              <a:t> essences forestières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916832"/>
            <a:ext cx="8229600" cy="4176713"/>
          </a:xfrm>
        </p:spPr>
        <p:txBody>
          <a:bodyPr/>
          <a:lstStyle/>
          <a:p>
            <a:pPr indent="-361950" algn="just"/>
            <a:r>
              <a:rPr lang="fr-CA" sz="2000" dirty="0"/>
              <a:t>Suites du projet</a:t>
            </a:r>
          </a:p>
          <a:p>
            <a:pPr lvl="1" indent="-361950" algn="just"/>
            <a:r>
              <a:rPr lang="fr-CA" sz="2000" dirty="0">
                <a:cs typeface="+mn-cs"/>
              </a:rPr>
              <a:t>Analyse thermique des </a:t>
            </a:r>
            <a:r>
              <a:rPr lang="fr-CA" sz="2000" dirty="0" smtClean="0">
                <a:cs typeface="+mn-cs"/>
              </a:rPr>
              <a:t>essences (projet déposé)</a:t>
            </a:r>
            <a:endParaRPr lang="fr-CA" sz="2000" dirty="0">
              <a:cs typeface="+mn-cs"/>
            </a:endParaRPr>
          </a:p>
          <a:p>
            <a:pPr lvl="1" indent="-361950" algn="just"/>
            <a:endParaRPr lang="fr-CA" sz="2000" dirty="0">
              <a:cs typeface="+mn-cs"/>
            </a:endParaRPr>
          </a:p>
          <a:p>
            <a:pPr lvl="1" indent="-361950" algn="just"/>
            <a:r>
              <a:rPr lang="en-CA" sz="2000" dirty="0">
                <a:cs typeface="+mn-cs"/>
              </a:rPr>
              <a:t>Utilisation </a:t>
            </a:r>
            <a:r>
              <a:rPr lang="en-CA" sz="2000" dirty="0" err="1" smtClean="0">
                <a:cs typeface="+mn-cs"/>
              </a:rPr>
              <a:t>d’images</a:t>
            </a:r>
            <a:r>
              <a:rPr lang="en-CA" sz="2000" dirty="0" smtClean="0">
                <a:cs typeface="+mn-cs"/>
              </a:rPr>
              <a:t> </a:t>
            </a:r>
            <a:r>
              <a:rPr lang="en-CA" sz="2000" dirty="0" err="1" smtClean="0">
                <a:cs typeface="+mn-cs"/>
              </a:rPr>
              <a:t>satellitaires</a:t>
            </a:r>
            <a:r>
              <a:rPr lang="en-CA" sz="2000" dirty="0" smtClean="0">
                <a:cs typeface="+mn-cs"/>
              </a:rPr>
              <a:t> </a:t>
            </a:r>
            <a:r>
              <a:rPr lang="en-CA" sz="2000" dirty="0">
                <a:cs typeface="+mn-cs"/>
              </a:rPr>
              <a:t>HRS (WV-3) (</a:t>
            </a:r>
            <a:r>
              <a:rPr lang="en-CA" sz="2000" dirty="0" err="1">
                <a:cs typeface="+mn-cs"/>
              </a:rPr>
              <a:t>projet</a:t>
            </a:r>
            <a:r>
              <a:rPr lang="en-CA" sz="2000" dirty="0">
                <a:cs typeface="+mn-cs"/>
              </a:rPr>
              <a:t> </a:t>
            </a:r>
            <a:r>
              <a:rPr lang="en-CA" sz="2000" dirty="0" err="1">
                <a:cs typeface="+mn-cs"/>
              </a:rPr>
              <a:t>déposé</a:t>
            </a:r>
            <a:r>
              <a:rPr lang="en-CA" sz="2000" dirty="0">
                <a:cs typeface="+mn-cs"/>
              </a:rPr>
              <a:t>)</a:t>
            </a:r>
          </a:p>
          <a:p>
            <a:pPr lvl="1" indent="-361950" algn="just"/>
            <a:endParaRPr lang="en-CA" sz="2000" dirty="0" smtClean="0">
              <a:cs typeface="+mn-cs"/>
            </a:endParaRPr>
          </a:p>
          <a:p>
            <a:pPr lvl="1" indent="-361950" algn="just"/>
            <a:r>
              <a:rPr lang="en-CA" sz="2000" dirty="0" smtClean="0">
                <a:cs typeface="+mn-cs"/>
              </a:rPr>
              <a:t>Utilisation </a:t>
            </a:r>
            <a:r>
              <a:rPr lang="en-CA" sz="2000" dirty="0">
                <a:cs typeface="+mn-cs"/>
              </a:rPr>
              <a:t>d’un </a:t>
            </a:r>
            <a:r>
              <a:rPr lang="en-CA" sz="2000" dirty="0" err="1">
                <a:cs typeface="+mn-cs"/>
              </a:rPr>
              <a:t>capteur</a:t>
            </a:r>
            <a:r>
              <a:rPr lang="en-CA" sz="2000" dirty="0">
                <a:cs typeface="+mn-cs"/>
              </a:rPr>
              <a:t> multispectral (</a:t>
            </a:r>
            <a:r>
              <a:rPr lang="en-CA" sz="2000" dirty="0" err="1">
                <a:cs typeface="+mn-cs"/>
              </a:rPr>
              <a:t>opérationnel</a:t>
            </a:r>
            <a:r>
              <a:rPr lang="en-CA" sz="2000" dirty="0" smtClean="0">
                <a:cs typeface="+mn-cs"/>
              </a:rPr>
              <a:t>)</a:t>
            </a:r>
            <a:endParaRPr lang="en-CA" sz="2000" dirty="0">
              <a:cs typeface="+mn-cs"/>
            </a:endParaRPr>
          </a:p>
          <a:p>
            <a:pPr lvl="1" indent="-361950" algn="just"/>
            <a:endParaRPr lang="en-CA" sz="2000" dirty="0">
              <a:cs typeface="+mn-cs"/>
            </a:endParaRPr>
          </a:p>
          <a:p>
            <a:pPr lvl="1" indent="-361950" algn="just"/>
            <a:r>
              <a:rPr lang="en-CA" sz="2000" dirty="0" err="1">
                <a:cs typeface="+mn-cs"/>
              </a:rPr>
              <a:t>Intégrer</a:t>
            </a:r>
            <a:r>
              <a:rPr lang="en-CA" sz="2000" dirty="0">
                <a:cs typeface="+mn-cs"/>
              </a:rPr>
              <a:t> le </a:t>
            </a:r>
            <a:r>
              <a:rPr lang="en-CA" sz="2000" dirty="0" err="1">
                <a:cs typeface="+mn-cs"/>
              </a:rPr>
              <a:t>lidar</a:t>
            </a:r>
            <a:r>
              <a:rPr lang="en-CA" sz="2000" dirty="0">
                <a:cs typeface="+mn-cs"/>
              </a:rPr>
              <a:t> à </a:t>
            </a:r>
            <a:r>
              <a:rPr lang="en-CA" sz="2000" dirty="0" err="1">
                <a:cs typeface="+mn-cs"/>
              </a:rPr>
              <a:t>cette</a:t>
            </a:r>
            <a:r>
              <a:rPr lang="en-CA" sz="2000" dirty="0">
                <a:cs typeface="+mn-cs"/>
              </a:rPr>
              <a:t> </a:t>
            </a:r>
            <a:r>
              <a:rPr lang="en-CA" sz="2000" dirty="0" err="1">
                <a:cs typeface="+mn-cs"/>
              </a:rPr>
              <a:t>échelle</a:t>
            </a:r>
            <a:endParaRPr lang="en-CA" sz="2000" dirty="0">
              <a:cs typeface="+mn-cs"/>
            </a:endParaRPr>
          </a:p>
          <a:p>
            <a:pPr lvl="1" indent="-361950" algn="just"/>
            <a:endParaRPr lang="en-CA" sz="2000" dirty="0">
              <a:cs typeface="+mn-cs"/>
            </a:endParaRPr>
          </a:p>
          <a:p>
            <a:pPr lvl="1" indent="-361950" algn="just"/>
            <a:r>
              <a:rPr lang="en-CA" sz="2000" dirty="0" err="1">
                <a:cs typeface="+mn-cs"/>
              </a:rPr>
              <a:t>Calcul</a:t>
            </a:r>
            <a:r>
              <a:rPr lang="en-CA" sz="2000" dirty="0">
                <a:cs typeface="+mn-cs"/>
              </a:rPr>
              <a:t> des </a:t>
            </a:r>
            <a:r>
              <a:rPr lang="en-CA" sz="2000" dirty="0" err="1">
                <a:cs typeface="+mn-cs"/>
              </a:rPr>
              <a:t>attributs</a:t>
            </a:r>
            <a:r>
              <a:rPr lang="en-CA" sz="2000" dirty="0">
                <a:cs typeface="+mn-cs"/>
              </a:rPr>
              <a:t> </a:t>
            </a:r>
            <a:r>
              <a:rPr lang="en-CA" sz="2000" dirty="0" err="1" smtClean="0">
                <a:cs typeface="+mn-cs"/>
              </a:rPr>
              <a:t>forestiers</a:t>
            </a:r>
            <a:endParaRPr lang="en-CA" sz="2000" dirty="0" smtClean="0">
              <a:cs typeface="+mn-cs"/>
            </a:endParaRPr>
          </a:p>
          <a:p>
            <a:pPr lvl="2" indent="-361950" algn="just"/>
            <a:r>
              <a:rPr lang="en-CA" sz="1600" dirty="0" smtClean="0">
                <a:cs typeface="+mn-cs"/>
              </a:rPr>
              <a:t>Volume</a:t>
            </a:r>
          </a:p>
          <a:p>
            <a:pPr lvl="2" indent="-361950" algn="just"/>
            <a:r>
              <a:rPr lang="en-CA" sz="1600" dirty="0">
                <a:cs typeface="+mn-cs"/>
              </a:rPr>
              <a:t>M</a:t>
            </a:r>
            <a:r>
              <a:rPr lang="en-CA" sz="1600" dirty="0" smtClean="0">
                <a:cs typeface="+mn-cs"/>
              </a:rPr>
              <a:t>aladies </a:t>
            </a:r>
            <a:r>
              <a:rPr lang="en-CA" sz="1600" dirty="0">
                <a:cs typeface="+mn-cs"/>
              </a:rPr>
              <a:t>(</a:t>
            </a:r>
            <a:r>
              <a:rPr lang="en-CA" sz="1600" dirty="0" err="1">
                <a:cs typeface="+mn-cs"/>
              </a:rPr>
              <a:t>maladie</a:t>
            </a:r>
            <a:r>
              <a:rPr lang="en-CA" sz="1600" dirty="0">
                <a:cs typeface="+mn-cs"/>
              </a:rPr>
              <a:t> </a:t>
            </a:r>
            <a:r>
              <a:rPr lang="en-CA" sz="1600" dirty="0" err="1">
                <a:cs typeface="+mn-cs"/>
              </a:rPr>
              <a:t>corticale</a:t>
            </a:r>
            <a:r>
              <a:rPr lang="en-CA" sz="1600" dirty="0">
                <a:cs typeface="+mn-cs"/>
              </a:rPr>
              <a:t> du </a:t>
            </a:r>
            <a:r>
              <a:rPr lang="en-CA" sz="1600" dirty="0" err="1">
                <a:cs typeface="+mn-cs"/>
              </a:rPr>
              <a:t>hêtre</a:t>
            </a:r>
            <a:r>
              <a:rPr lang="en-CA" sz="1600" dirty="0">
                <a:cs typeface="+mn-cs"/>
              </a:rPr>
              <a:t>, </a:t>
            </a:r>
            <a:r>
              <a:rPr lang="en-CA" sz="1600" dirty="0" err="1">
                <a:cs typeface="+mn-cs"/>
              </a:rPr>
              <a:t>agrile</a:t>
            </a:r>
            <a:r>
              <a:rPr lang="en-CA" sz="1600" dirty="0">
                <a:cs typeface="+mn-cs"/>
              </a:rPr>
              <a:t> du </a:t>
            </a:r>
            <a:r>
              <a:rPr lang="en-CA" sz="1600" dirty="0" err="1">
                <a:cs typeface="+mn-cs"/>
              </a:rPr>
              <a:t>frêne</a:t>
            </a:r>
            <a:r>
              <a:rPr lang="en-CA" sz="1600" dirty="0" smtClean="0">
                <a:cs typeface="+mn-cs"/>
              </a:rPr>
              <a:t>)</a:t>
            </a:r>
            <a:endParaRPr lang="fr-CA" sz="1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7584" y="692696"/>
            <a:ext cx="7416824" cy="1295400"/>
          </a:xfrm>
        </p:spPr>
        <p:txBody>
          <a:bodyPr/>
          <a:lstStyle/>
          <a:p>
            <a:pPr algn="ctr"/>
            <a:r>
              <a:rPr lang="fr-CA" altLang="fr-FR" sz="2800" dirty="0" smtClean="0"/>
              <a:t>Sources de financements</a:t>
            </a:r>
            <a:br>
              <a:rPr lang="fr-CA" altLang="fr-FR" sz="2800" dirty="0" smtClean="0"/>
            </a:br>
            <a:r>
              <a:rPr lang="fr-CA" altLang="fr-FR" sz="2800" dirty="0"/>
              <a:t>A</a:t>
            </a:r>
            <a:r>
              <a:rPr lang="fr-CA" altLang="fr-FR" sz="2800" dirty="0" smtClean="0"/>
              <a:t>ffiliation collège-université possibles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60848"/>
            <a:ext cx="8229600" cy="4176713"/>
          </a:xfrm>
        </p:spPr>
        <p:txBody>
          <a:bodyPr/>
          <a:lstStyle/>
          <a:p>
            <a:pPr marL="342900" indent="-342900" algn="just"/>
            <a:r>
              <a:rPr lang="fr-CA" altLang="fr-FR" sz="2000" dirty="0" smtClean="0"/>
              <a:t>Passeport innovation (MEIE) </a:t>
            </a:r>
          </a:p>
          <a:p>
            <a:pPr marL="1085850" lvl="1" indent="-342900" algn="just"/>
            <a:r>
              <a:rPr lang="fr-CA" altLang="fr-FR" sz="1800" dirty="0" smtClean="0"/>
              <a:t>Ministère de l’Économie, Innovation et Exportation (MEIE)</a:t>
            </a:r>
          </a:p>
          <a:p>
            <a:pPr marL="342900" indent="-342900" algn="just"/>
            <a:endParaRPr lang="fr-CA" altLang="fr-FR" sz="2000" dirty="0" smtClean="0"/>
          </a:p>
          <a:p>
            <a:pPr marL="342900" indent="-342900" algn="just"/>
            <a:r>
              <a:rPr lang="fr-CA" altLang="fr-FR" sz="2000" dirty="0" smtClean="0"/>
              <a:t>Programme d’Aide à la Recherche et au Transfert  </a:t>
            </a:r>
          </a:p>
          <a:p>
            <a:pPr marL="1085850" lvl="1" indent="-342900" algn="just"/>
            <a:r>
              <a:rPr lang="fr-CA" altLang="fr-FR" sz="1800" dirty="0" smtClean="0"/>
              <a:t>Ministère de l’Enseignement Supérieur, de la Recherche, de la Science et de la Technologie</a:t>
            </a:r>
          </a:p>
          <a:p>
            <a:pPr marL="342900" indent="-342900" algn="just"/>
            <a:endParaRPr lang="fr-CA" altLang="fr-FR" sz="2000" dirty="0" smtClean="0"/>
          </a:p>
          <a:p>
            <a:pPr marL="342900" indent="-342900" algn="just"/>
            <a:r>
              <a:rPr lang="fr-CA" altLang="fr-FR" sz="2000" dirty="0" smtClean="0"/>
              <a:t>RDA/SEP/RDC (CRSNG)</a:t>
            </a:r>
          </a:p>
          <a:p>
            <a:pPr marL="1085850" lvl="1" indent="-342900" algn="just"/>
            <a:r>
              <a:rPr lang="fr-CA" altLang="fr-FR" sz="1800" dirty="0" smtClean="0"/>
              <a:t>Conseil de Recherches en Sciences Naturelles et en Génie</a:t>
            </a:r>
          </a:p>
          <a:p>
            <a:pPr marL="342900" indent="-342900" algn="just"/>
            <a:endParaRPr lang="fr-CA" altLang="fr-FR" sz="2000" dirty="0" smtClean="0"/>
          </a:p>
          <a:p>
            <a:pPr marL="342900" indent="-342900" algn="just"/>
            <a:r>
              <a:rPr lang="en-CA" altLang="fr-FR" sz="2000" dirty="0" smtClean="0"/>
              <a:t>MITACS (bourses </a:t>
            </a:r>
            <a:r>
              <a:rPr lang="en-CA" altLang="fr-FR" sz="2000" dirty="0" err="1" smtClean="0"/>
              <a:t>étudiantes</a:t>
            </a:r>
            <a:r>
              <a:rPr lang="en-CA" altLang="fr-FR" sz="2000" dirty="0" smtClean="0"/>
              <a:t>)</a:t>
            </a:r>
          </a:p>
          <a:p>
            <a:pPr marL="1085850" lvl="1" indent="-342900" algn="just"/>
            <a:r>
              <a:rPr lang="fr-CA" altLang="fr-FR" sz="1800" dirty="0" smtClean="0"/>
              <a:t>Possibilité d’accueillir des étudiants gradués pour des stages en entreprise</a:t>
            </a:r>
            <a:endParaRPr lang="en-CA" altLang="fr-FR" sz="1800" dirty="0" smtClean="0"/>
          </a:p>
          <a:p>
            <a:pPr marL="1085850" lvl="1" indent="-342900" algn="just"/>
            <a:endParaRPr lang="fr-CA" altLang="fr-FR" sz="1800" dirty="0" smtClean="0"/>
          </a:p>
          <a:p>
            <a:pPr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26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9756" y="620688"/>
            <a:ext cx="8964488" cy="1295400"/>
          </a:xfrm>
        </p:spPr>
        <p:txBody>
          <a:bodyPr/>
          <a:lstStyle/>
          <a:p>
            <a:pPr algn="ctr"/>
            <a:r>
              <a:rPr lang="fr-CA" altLang="fr-FR" sz="2800" dirty="0" smtClean="0"/>
              <a:t>Retombées sur l’enseignement collégial</a:t>
            </a:r>
            <a:endParaRPr lang="fr-CA" altLang="en-US" sz="2800" dirty="0" smtClean="0"/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844824"/>
            <a:ext cx="82296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 algn="just"/>
            <a:r>
              <a:rPr lang="fr-CA" altLang="fr-FR" sz="2000" kern="0" dirty="0">
                <a:effectLst/>
              </a:rPr>
              <a:t>Permet une proximité entre la formation des étudiants et la     recherche appliquée </a:t>
            </a:r>
          </a:p>
          <a:p>
            <a:pPr marL="342900" indent="-342900" algn="just"/>
            <a:endParaRPr lang="fr-CA" altLang="fr-FR" sz="2000" kern="0" dirty="0" smtClean="0">
              <a:effectLst/>
            </a:endParaRPr>
          </a:p>
          <a:p>
            <a:pPr marL="342900" indent="-342900" algn="just"/>
            <a:r>
              <a:rPr lang="fr-CA" altLang="fr-FR" sz="2000" kern="0" dirty="0">
                <a:effectLst/>
              </a:rPr>
              <a:t>Participation des professeurs dans la réalisation de divers </a:t>
            </a:r>
            <a:r>
              <a:rPr lang="fr-CA" altLang="fr-FR" sz="2000" kern="0" dirty="0" smtClean="0">
                <a:effectLst/>
              </a:rPr>
              <a:t>projets</a:t>
            </a:r>
          </a:p>
          <a:p>
            <a:pPr marL="1085850" lvl="1" indent="-342900" algn="just"/>
            <a:r>
              <a:rPr lang="fr-CA" altLang="fr-FR" sz="1800" kern="0" dirty="0" smtClean="0">
                <a:effectLst/>
              </a:rPr>
              <a:t>Permet </a:t>
            </a:r>
            <a:r>
              <a:rPr lang="fr-CA" altLang="fr-FR" sz="1800" kern="0" dirty="0">
                <a:effectLst/>
              </a:rPr>
              <a:t>aux professeurs de développer du nouveau matériel pédagogique (ex. : laboratoire lidar</a:t>
            </a:r>
            <a:r>
              <a:rPr lang="fr-CA" altLang="fr-FR" sz="1800" kern="0" dirty="0" smtClean="0">
                <a:effectLst/>
              </a:rPr>
              <a:t>)</a:t>
            </a:r>
          </a:p>
          <a:p>
            <a:pPr marL="1085850" lvl="1" indent="-342900" algn="just"/>
            <a:endParaRPr lang="en-CA" altLang="fr-FR" sz="1800" kern="0" dirty="0" smtClean="0">
              <a:effectLst/>
            </a:endParaRPr>
          </a:p>
          <a:p>
            <a:pPr marL="342900" indent="-342900" algn="just"/>
            <a:r>
              <a:rPr lang="fr-CA" altLang="fr-FR" sz="2000" kern="0" dirty="0">
                <a:effectLst/>
              </a:rPr>
              <a:t>Permet aux étudiants d’effectuer des stages en </a:t>
            </a:r>
            <a:r>
              <a:rPr lang="fr-CA" altLang="fr-FR" sz="2000" kern="0" dirty="0" smtClean="0">
                <a:effectLst/>
              </a:rPr>
              <a:t>entreprise</a:t>
            </a:r>
          </a:p>
        </p:txBody>
      </p:sp>
      <p:pic>
        <p:nvPicPr>
          <p:cNvPr id="5" name="Picture 2" descr="C:\Users\pbournival\Desktop\Bureau\Photos\Photos_cell\20131009_1007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7" t="25636" r="11854"/>
          <a:stretch/>
        </p:blipFill>
        <p:spPr bwMode="auto">
          <a:xfrm>
            <a:off x="576551" y="5013176"/>
            <a:ext cx="2912618" cy="175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V:\Projets 2010\10-0572-CCPL-CPI-CHR-Cloak\Administration\Données\photos cloak\Photos formation bucheron\Formation_CPI_outaouais_sf_2010_07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44726" r="8654"/>
          <a:stretch/>
        </p:blipFill>
        <p:spPr bwMode="auto">
          <a:xfrm>
            <a:off x="6876256" y="4901224"/>
            <a:ext cx="1584176" cy="186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:\Projets 2010\10-0572-CCPL-CPI-CHR-Cloak\Administration\Données\photos cloak\Photos formation bucheron\Formation_CPI_outaouais_sf_2010_06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9" t="17280" r="3776" b="15293"/>
          <a:stretch/>
        </p:blipFill>
        <p:spPr bwMode="auto">
          <a:xfrm>
            <a:off x="3626602" y="5049528"/>
            <a:ext cx="2961622" cy="17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2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59832" y="2699476"/>
            <a:ext cx="3011202" cy="1295400"/>
          </a:xfrm>
        </p:spPr>
        <p:txBody>
          <a:bodyPr/>
          <a:lstStyle/>
          <a:p>
            <a:pPr algn="ctr"/>
            <a:r>
              <a:rPr lang="fr-CA" altLang="fr-FR" sz="6500" dirty="0" smtClean="0"/>
              <a:t>Merci!</a:t>
            </a:r>
            <a:endParaRPr lang="fr-CA" sz="6500" dirty="0"/>
          </a:p>
        </p:txBody>
      </p:sp>
    </p:spTree>
    <p:extLst>
      <p:ext uri="{BB962C8B-B14F-4D97-AF65-F5344CB8AC3E}">
        <p14:creationId xmlns:p14="http://schemas.microsoft.com/office/powerpoint/2010/main" val="19682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altLang="fr-FR" dirty="0"/>
              <a:t>Nature </a:t>
            </a:r>
            <a:r>
              <a:rPr lang="en-CA" altLang="fr-FR" dirty="0" smtClean="0"/>
              <a:t>des CCTT</a:t>
            </a:r>
            <a:endParaRPr lang="en-CA" altLang="fr-FR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132856"/>
            <a:ext cx="8229600" cy="41767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2200" dirty="0"/>
              <a:t>Le </a:t>
            </a:r>
            <a:r>
              <a:rPr lang="fr-FR" altLang="fr-FR" sz="2200" dirty="0">
                <a:solidFill>
                  <a:srgbClr val="276E00"/>
                </a:solidFill>
                <a:latin typeface="+mj-lt"/>
                <a:ea typeface="+mj-ea"/>
                <a:cs typeface="+mj-cs"/>
              </a:rPr>
              <a:t>CERFO</a:t>
            </a:r>
            <a:r>
              <a:rPr lang="fr-FR" altLang="fr-FR" sz="2000" dirty="0" smtClean="0"/>
              <a:t> </a:t>
            </a:r>
            <a:r>
              <a:rPr lang="fr-FR" altLang="fr-FR" sz="2200" dirty="0" smtClean="0"/>
              <a:t>et le </a:t>
            </a:r>
            <a:r>
              <a:rPr lang="fr-FR" altLang="fr-FR" sz="2200" dirty="0">
                <a:solidFill>
                  <a:srgbClr val="276E00"/>
                </a:solidFill>
                <a:latin typeface="+mj-lt"/>
                <a:ea typeface="+mj-ea"/>
                <a:cs typeface="+mj-cs"/>
              </a:rPr>
              <a:t>CGQ </a:t>
            </a:r>
            <a:r>
              <a:rPr lang="fr-FR" altLang="fr-FR" sz="2200" dirty="0" smtClean="0"/>
              <a:t>sont des centres </a:t>
            </a:r>
            <a:r>
              <a:rPr lang="fr-FR" altLang="fr-FR" sz="2200" dirty="0"/>
              <a:t>c</a:t>
            </a:r>
            <a:r>
              <a:rPr lang="fr-FR" altLang="fr-FR" sz="2200" dirty="0" smtClean="0"/>
              <a:t>ollégiaux </a:t>
            </a:r>
            <a:r>
              <a:rPr lang="fr-FR" altLang="fr-FR" sz="2200" dirty="0"/>
              <a:t>de </a:t>
            </a:r>
            <a:r>
              <a:rPr lang="fr-FR" altLang="fr-FR" sz="2200" dirty="0" smtClean="0"/>
              <a:t>transfert </a:t>
            </a:r>
            <a:r>
              <a:rPr lang="fr-FR" altLang="fr-FR" sz="2200" dirty="0"/>
              <a:t>de </a:t>
            </a:r>
            <a:r>
              <a:rPr lang="fr-FR" altLang="fr-FR" sz="2200" dirty="0" smtClean="0"/>
              <a:t>technologie </a:t>
            </a:r>
            <a:r>
              <a:rPr lang="fr-FR" altLang="fr-FR" sz="2200" dirty="0"/>
              <a:t>(CCTT</a:t>
            </a:r>
            <a:r>
              <a:rPr lang="fr-FR" altLang="fr-FR" sz="2200" dirty="0" smtClean="0"/>
              <a:t>) membres du réseau </a:t>
            </a:r>
            <a:r>
              <a:rPr lang="fr-FR" altLang="fr-FR" sz="2200" dirty="0" err="1" smtClean="0"/>
              <a:t>Trans-tech</a:t>
            </a:r>
            <a:r>
              <a:rPr lang="fr-FR" altLang="fr-FR" sz="2200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altLang="fr-FR" sz="22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2000" dirty="0"/>
              <a:t>Les CCTT </a:t>
            </a:r>
            <a:r>
              <a:rPr lang="fr-FR" altLang="fr-FR" sz="2000" dirty="0" smtClean="0"/>
              <a:t>sont responsables de la recherche dans les collèges </a:t>
            </a:r>
            <a:r>
              <a:rPr lang="fr-FR" altLang="fr-FR" sz="2000" dirty="0"/>
              <a:t>d'enseignement général et </a:t>
            </a:r>
            <a:r>
              <a:rPr lang="fr-FR" altLang="fr-FR" sz="2000" dirty="0" smtClean="0"/>
              <a:t>professionnel (</a:t>
            </a:r>
            <a:r>
              <a:rPr lang="fr-FR" altLang="fr-FR" sz="2000" dirty="0"/>
              <a:t>CÉGEP</a:t>
            </a:r>
            <a:r>
              <a:rPr lang="fr-FR" altLang="fr-FR" sz="2000" dirty="0" smtClean="0"/>
              <a:t>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FR" altLang="fr-FR" sz="2000" dirty="0" smtClean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2000" dirty="0" smtClean="0"/>
              <a:t>Les CCTT ont pour mission d’accompagner les entreprises ou les organismes dans </a:t>
            </a:r>
            <a:r>
              <a:rPr lang="fr-FR" altLang="fr-FR" sz="2000" dirty="0">
                <a:solidFill>
                  <a:srgbClr val="276E00"/>
                </a:solidFill>
                <a:latin typeface="+mj-lt"/>
                <a:ea typeface="+mj-ea"/>
                <a:cs typeface="+mj-cs"/>
              </a:rPr>
              <a:t>l’innovation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altLang="fr-FR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2000" dirty="0" smtClean="0"/>
              <a:t>Les </a:t>
            </a:r>
            <a:r>
              <a:rPr lang="fr-FR" altLang="fr-FR" sz="2000" dirty="0"/>
              <a:t>CCTT ont pour mandat </a:t>
            </a:r>
            <a:r>
              <a:rPr lang="fr-FR" altLang="fr-FR" sz="2000" dirty="0" smtClean="0"/>
              <a:t>d'exercer </a:t>
            </a:r>
            <a:r>
              <a:rPr lang="fr-FR" altLang="fr-FR" sz="2000" dirty="0"/>
              <a:t>particulièrement </a:t>
            </a:r>
            <a:r>
              <a:rPr lang="fr-FR" altLang="fr-FR" sz="2000" dirty="0" smtClean="0"/>
              <a:t>: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dirty="0"/>
              <a:t>d</a:t>
            </a:r>
            <a:r>
              <a:rPr lang="fr-FR" altLang="fr-FR" dirty="0" smtClean="0"/>
              <a:t>es activités </a:t>
            </a:r>
            <a:r>
              <a:rPr lang="fr-FR" altLang="fr-FR" dirty="0"/>
              <a:t>de recherche </a:t>
            </a:r>
            <a:r>
              <a:rPr lang="fr-FR" altLang="fr-FR" dirty="0" smtClean="0"/>
              <a:t>appliquée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de l’aide </a:t>
            </a:r>
            <a:r>
              <a:rPr lang="fr-FR" altLang="fr-FR" dirty="0"/>
              <a:t>technique à </a:t>
            </a:r>
            <a:r>
              <a:rPr lang="fr-FR" altLang="fr-FR" dirty="0" smtClean="0"/>
              <a:t>l'entreprise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des séances </a:t>
            </a:r>
            <a:r>
              <a:rPr lang="fr-FR" altLang="fr-FR" dirty="0"/>
              <a:t>d'information dans divers </a:t>
            </a:r>
            <a:r>
              <a:rPr lang="fr-FR" altLang="fr-FR" dirty="0" smtClean="0"/>
              <a:t>domaines</a:t>
            </a:r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8533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92696"/>
            <a:ext cx="8229600" cy="1295400"/>
          </a:xfrm>
        </p:spPr>
        <p:txBody>
          <a:bodyPr/>
          <a:lstStyle/>
          <a:p>
            <a:pPr algn="ctr"/>
            <a:r>
              <a:rPr lang="fr-CA" altLang="fr-FR" dirty="0" smtClean="0"/>
              <a:t>Centre de géomatique du Québec</a:t>
            </a:r>
            <a:br>
              <a:rPr lang="fr-CA" altLang="fr-FR" dirty="0" smtClean="0"/>
            </a:br>
            <a:r>
              <a:rPr lang="fr-CA" altLang="fr-FR" sz="2400" dirty="0" smtClean="0"/>
              <a:t>CCTT affilié au </a:t>
            </a:r>
            <a:r>
              <a:rPr lang="fr-CA" altLang="fr-FR" sz="2400" dirty="0"/>
              <a:t>C</a:t>
            </a:r>
            <a:r>
              <a:rPr lang="fr-CA" altLang="fr-FR" sz="2400" dirty="0" smtClean="0"/>
              <a:t>égep de Chicoutimi</a:t>
            </a:r>
            <a:endParaRPr lang="fr-CA" altLang="fr-FR" sz="24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199" y="2276475"/>
            <a:ext cx="8516541" cy="45815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None/>
            </a:pPr>
            <a:r>
              <a:rPr lang="fr-CA" altLang="fr-FR" sz="2000" dirty="0" smtClean="0"/>
              <a:t>Mission :  </a:t>
            </a:r>
            <a:r>
              <a:rPr lang="fr-CA" altLang="fr-FR" sz="2000" b="0" dirty="0" smtClean="0"/>
              <a:t>Développement de la </a:t>
            </a:r>
            <a:r>
              <a:rPr lang="fr-CA" altLang="fr-FR" sz="2000" dirty="0" smtClean="0">
                <a:solidFill>
                  <a:srgbClr val="007033"/>
                </a:solidFill>
              </a:rPr>
              <a:t>géomatique</a:t>
            </a:r>
            <a:r>
              <a:rPr lang="fr-CA" altLang="fr-FR" sz="2000" b="0" dirty="0" smtClean="0">
                <a:solidFill>
                  <a:srgbClr val="007033"/>
                </a:solidFill>
              </a:rPr>
              <a:t> </a:t>
            </a:r>
            <a:r>
              <a:rPr lang="fr-CA" altLang="fr-FR" sz="2000" b="0" dirty="0" smtClean="0"/>
              <a:t>au sein des organisations via des projets de </a:t>
            </a:r>
            <a:r>
              <a:rPr lang="fr-CA" altLang="fr-FR" sz="2000" b="0" u="sng" dirty="0" smtClean="0"/>
              <a:t>recherche appliquée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r-CA" altLang="fr-FR" sz="2000" dirty="0" smtClean="0"/>
              <a:t>Expertise</a:t>
            </a:r>
            <a:r>
              <a:rPr lang="fr-CA" altLang="fr-FR" sz="2000" b="0" dirty="0" smtClean="0"/>
              <a:t> : ASP (drone), imagerie multispectrale et hyperspectrale, lidar, systèmes GNSS, cartographie web et mobile...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r-CA" altLang="fr-FR" sz="2000" dirty="0" smtClean="0"/>
              <a:t>Applications multiples:</a:t>
            </a:r>
          </a:p>
          <a:p>
            <a:pPr marL="457200" indent="-457200">
              <a:buFontTx/>
              <a:buChar char="-"/>
            </a:pPr>
            <a:r>
              <a:rPr lang="fr-CA" altLang="fr-FR" sz="2000" b="0" u="sng" dirty="0" smtClean="0"/>
              <a:t>Foresterie</a:t>
            </a:r>
            <a:r>
              <a:rPr lang="fr-CA" altLang="fr-FR" sz="2000" b="0" dirty="0" smtClean="0"/>
              <a:t>  </a:t>
            </a:r>
          </a:p>
          <a:p>
            <a:pPr marL="1200150" lvl="1" indent="-457200">
              <a:buFontTx/>
              <a:buChar char="-"/>
            </a:pPr>
            <a:r>
              <a:rPr lang="fr-CA" sz="1600" b="0" dirty="0" smtClean="0"/>
              <a:t>Intégration </a:t>
            </a:r>
            <a:r>
              <a:rPr lang="fr-CA" sz="1600" b="0" dirty="0"/>
              <a:t>d'un système </a:t>
            </a:r>
            <a:r>
              <a:rPr lang="fr-CA" sz="1600" b="0" dirty="0" smtClean="0"/>
              <a:t>lidar sur ASP</a:t>
            </a:r>
            <a:r>
              <a:rPr lang="fr-CA" sz="1600" b="0" dirty="0"/>
              <a:t> </a:t>
            </a:r>
            <a:r>
              <a:rPr lang="fr-CA" sz="1600" b="0" dirty="0" smtClean="0"/>
              <a:t>(</a:t>
            </a:r>
            <a:r>
              <a:rPr lang="fr-CA" sz="1600" b="0" i="1" dirty="0" smtClean="0"/>
              <a:t>ING </a:t>
            </a:r>
            <a:r>
              <a:rPr lang="fr-CA" sz="1600" b="0" i="1" dirty="0" err="1" smtClean="0"/>
              <a:t>Robotic</a:t>
            </a:r>
            <a:r>
              <a:rPr lang="fr-CA" sz="1600" b="0" i="1" dirty="0" smtClean="0"/>
              <a:t> Aviation</a:t>
            </a:r>
            <a:r>
              <a:rPr lang="fr-CA" sz="1600" b="0" dirty="0" smtClean="0"/>
              <a:t>)</a:t>
            </a:r>
          </a:p>
          <a:p>
            <a:pPr marL="1200150" lvl="1" indent="-457200">
              <a:buFontTx/>
              <a:buChar char="-"/>
            </a:pPr>
            <a:r>
              <a:rPr lang="fr-CA" altLang="fr-FR" sz="1600" b="0" dirty="0" smtClean="0"/>
              <a:t>Cartographie des essences forestières (</a:t>
            </a:r>
            <a:r>
              <a:rPr lang="fr-CA" altLang="fr-FR" sz="1600" b="0" i="1" dirty="0" smtClean="0"/>
              <a:t>CERFO</a:t>
            </a:r>
            <a:r>
              <a:rPr lang="fr-CA" altLang="fr-FR" sz="1600" b="0" dirty="0" smtClean="0"/>
              <a:t>)</a:t>
            </a:r>
          </a:p>
          <a:p>
            <a:pPr marL="1200150" lvl="1" indent="-457200">
              <a:buFontTx/>
              <a:buChar char="-"/>
            </a:pPr>
            <a:r>
              <a:rPr lang="fr-CA" altLang="fr-FR" sz="1600" b="0" dirty="0" smtClean="0"/>
              <a:t>Élaboration d’une nouvelle méthode pour réaliser l’inventaire forestier basé sur l’acquisition de données par lidar terrestre (TLS) </a:t>
            </a:r>
            <a:r>
              <a:rPr lang="fr-CA" altLang="fr-FR" sz="1600" b="0" dirty="0" smtClean="0">
                <a:solidFill>
                  <a:srgbClr val="FF0000"/>
                </a:solidFill>
              </a:rPr>
              <a:t>– projet en attente</a:t>
            </a:r>
          </a:p>
          <a:p>
            <a:pPr marL="457200" indent="-457200">
              <a:buFontTx/>
              <a:buChar char="-"/>
            </a:pPr>
            <a:r>
              <a:rPr lang="fr-CA" altLang="fr-FR" sz="2000" b="0" dirty="0"/>
              <a:t>Agriculture</a:t>
            </a:r>
          </a:p>
          <a:p>
            <a:pPr marL="457200" indent="-457200">
              <a:buFontTx/>
              <a:buChar char="-"/>
            </a:pPr>
            <a:r>
              <a:rPr lang="fr-CA" altLang="fr-FR" sz="2000" b="0" dirty="0"/>
              <a:t>Archéologie</a:t>
            </a:r>
          </a:p>
          <a:p>
            <a:pPr marL="457200" indent="-457200">
              <a:buFontTx/>
              <a:buChar char="-"/>
            </a:pPr>
            <a:r>
              <a:rPr lang="fr-CA" altLang="fr-FR" sz="2000" b="0" dirty="0"/>
              <a:t>Géologie</a:t>
            </a:r>
          </a:p>
          <a:p>
            <a:pPr marL="457200" indent="-457200">
              <a:buFontTx/>
              <a:buChar char="-"/>
            </a:pPr>
            <a:r>
              <a:rPr lang="fr-CA" altLang="fr-FR" sz="2000" b="0" dirty="0" smtClean="0"/>
              <a:t>…</a:t>
            </a:r>
          </a:p>
          <a:p>
            <a:pPr marL="457200" indent="-457200">
              <a:buFontTx/>
              <a:buChar char="-"/>
            </a:pPr>
            <a:endParaRPr lang="fr-CA" altLang="fr-FR" dirty="0" smtClean="0"/>
          </a:p>
          <a:p>
            <a:pPr>
              <a:buFontTx/>
              <a:buNone/>
            </a:pPr>
            <a:endParaRPr lang="fr-CA" alt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68148"/>
            <a:ext cx="1593429" cy="88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2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CA" altLang="fr-FR" sz="2400" dirty="0" smtClean="0"/>
              <a:t>Les </a:t>
            </a:r>
            <a:r>
              <a:rPr lang="fr-CA" altLang="fr-FR" sz="2400" dirty="0"/>
              <a:t>principaux domaines </a:t>
            </a:r>
            <a:r>
              <a:rPr lang="fr-CA" altLang="fr-FR" sz="2400" dirty="0" smtClean="0"/>
              <a:t>sont :</a:t>
            </a:r>
            <a:endParaRPr lang="fr-CA" altLang="fr-FR" sz="2400" dirty="0"/>
          </a:p>
          <a:p>
            <a:pPr lvl="1"/>
            <a:r>
              <a:rPr lang="fr-CA" altLang="fr-FR" sz="2000" dirty="0"/>
              <a:t>Aménagement forestier </a:t>
            </a:r>
            <a:r>
              <a:rPr lang="fr-CA" altLang="fr-FR" sz="2000" dirty="0" smtClean="0"/>
              <a:t>écosystémique</a:t>
            </a:r>
            <a:endParaRPr lang="fr-CA" altLang="fr-FR" sz="2000" dirty="0"/>
          </a:p>
          <a:p>
            <a:pPr lvl="1"/>
            <a:r>
              <a:rPr lang="fr-CA" altLang="fr-FR" sz="2000" dirty="0"/>
              <a:t>Écologie </a:t>
            </a:r>
            <a:r>
              <a:rPr lang="fr-CA" altLang="fr-FR" sz="2000" dirty="0" smtClean="0"/>
              <a:t>forestière</a:t>
            </a:r>
            <a:endParaRPr lang="fr-CA" altLang="fr-FR" sz="2000" dirty="0"/>
          </a:p>
          <a:p>
            <a:pPr lvl="1"/>
            <a:r>
              <a:rPr lang="fr-CA" altLang="fr-FR" sz="2000" dirty="0"/>
              <a:t>Foresterie </a:t>
            </a:r>
            <a:r>
              <a:rPr lang="fr-CA" altLang="fr-FR" sz="2000" dirty="0" smtClean="0"/>
              <a:t>internationale</a:t>
            </a:r>
            <a:endParaRPr lang="fr-CA" altLang="fr-FR" sz="2000" dirty="0"/>
          </a:p>
          <a:p>
            <a:pPr lvl="1"/>
            <a:r>
              <a:rPr lang="fr-CA" altLang="fr-FR" sz="2000" dirty="0" smtClean="0"/>
              <a:t>Gestion </a:t>
            </a:r>
            <a:r>
              <a:rPr lang="fr-CA" altLang="fr-FR" sz="2000" dirty="0"/>
              <a:t>de la faune et des aires </a:t>
            </a:r>
            <a:r>
              <a:rPr lang="fr-CA" altLang="fr-FR" sz="2000" dirty="0" smtClean="0"/>
              <a:t>protégées</a:t>
            </a:r>
            <a:endParaRPr lang="fr-CA" altLang="fr-FR" sz="2000" dirty="0"/>
          </a:p>
          <a:p>
            <a:pPr lvl="1"/>
            <a:r>
              <a:rPr lang="fr-CA" altLang="fr-FR" sz="2000" dirty="0" smtClean="0"/>
              <a:t>Sylviculture</a:t>
            </a:r>
            <a:endParaRPr lang="fr-CA" altLang="fr-FR" sz="2000" dirty="0"/>
          </a:p>
          <a:p>
            <a:pPr lvl="1"/>
            <a:r>
              <a:rPr lang="fr-CA" altLang="fr-FR" u="sng" dirty="0" smtClean="0"/>
              <a:t>Télédétection</a:t>
            </a:r>
          </a:p>
          <a:p>
            <a:pPr lvl="2"/>
            <a:r>
              <a:rPr lang="en-CA" sz="1600" dirty="0" smtClean="0"/>
              <a:t>Acquisition </a:t>
            </a:r>
            <a:r>
              <a:rPr lang="en-CA" sz="1600" dirty="0" err="1" smtClean="0"/>
              <a:t>d’images</a:t>
            </a:r>
            <a:r>
              <a:rPr lang="en-CA" sz="1600" dirty="0" smtClean="0"/>
              <a:t> </a:t>
            </a:r>
            <a:r>
              <a:rPr lang="en-CA" sz="1600" dirty="0" err="1" smtClean="0"/>
              <a:t>satellitaires</a:t>
            </a:r>
            <a:r>
              <a:rPr lang="en-CA" sz="1600" dirty="0"/>
              <a:t> </a:t>
            </a:r>
            <a:r>
              <a:rPr lang="en-CA" sz="1600" dirty="0" smtClean="0"/>
              <a:t>HRS</a:t>
            </a:r>
            <a:endParaRPr lang="en-CA" sz="1600" dirty="0"/>
          </a:p>
          <a:p>
            <a:pPr lvl="2"/>
            <a:r>
              <a:rPr lang="en-CA" sz="1600" dirty="0" smtClean="0"/>
              <a:t>Acquisition </a:t>
            </a:r>
            <a:r>
              <a:rPr lang="en-CA" sz="1600" dirty="0"/>
              <a:t>de </a:t>
            </a:r>
            <a:r>
              <a:rPr lang="en-CA" sz="1600" dirty="0" err="1"/>
              <a:t>données</a:t>
            </a:r>
            <a:r>
              <a:rPr lang="en-CA" sz="1600" dirty="0"/>
              <a:t> </a:t>
            </a:r>
            <a:r>
              <a:rPr lang="en-CA" sz="1600" dirty="0" err="1"/>
              <a:t>lidar</a:t>
            </a:r>
            <a:r>
              <a:rPr lang="en-CA" sz="1600" dirty="0"/>
              <a:t> </a:t>
            </a:r>
            <a:r>
              <a:rPr lang="en-CA" sz="1600" dirty="0" err="1"/>
              <a:t>en</a:t>
            </a:r>
            <a:r>
              <a:rPr lang="en-CA" sz="1600" dirty="0"/>
              <a:t> </a:t>
            </a:r>
            <a:r>
              <a:rPr lang="en-CA" sz="1600" dirty="0" err="1" smtClean="0"/>
              <a:t>Outaouais</a:t>
            </a:r>
            <a:endParaRPr lang="en-CA" sz="1600" dirty="0"/>
          </a:p>
          <a:p>
            <a:pPr lvl="3"/>
            <a:r>
              <a:rPr lang="en-CA" b="0" dirty="0"/>
              <a:t>3 000 km</a:t>
            </a:r>
            <a:r>
              <a:rPr lang="en-CA" b="0" baseline="30000" dirty="0"/>
              <a:t>2</a:t>
            </a:r>
            <a:r>
              <a:rPr lang="en-CA" b="0" dirty="0"/>
              <a:t> à 2,5 pts/m</a:t>
            </a:r>
            <a:r>
              <a:rPr lang="en-CA" b="0" baseline="30000" dirty="0"/>
              <a:t>2</a:t>
            </a:r>
          </a:p>
          <a:p>
            <a:pPr lvl="3"/>
            <a:r>
              <a:rPr lang="en-CA" b="0" dirty="0" smtClean="0"/>
              <a:t>350 </a:t>
            </a:r>
            <a:r>
              <a:rPr lang="en-CA" b="0" dirty="0"/>
              <a:t>km</a:t>
            </a:r>
            <a:r>
              <a:rPr lang="en-CA" b="0" baseline="30000" dirty="0"/>
              <a:t>2</a:t>
            </a:r>
            <a:r>
              <a:rPr lang="en-CA" b="0" dirty="0"/>
              <a:t> à 8 pts/m</a:t>
            </a:r>
            <a:r>
              <a:rPr lang="en-CA" b="0" baseline="30000" dirty="0"/>
              <a:t>2</a:t>
            </a:r>
          </a:p>
          <a:p>
            <a:pPr marL="1371600" lvl="3" indent="0">
              <a:buNone/>
            </a:pPr>
            <a:endParaRPr lang="en-CA" b="0" baseline="30000" dirty="0"/>
          </a:p>
          <a:p>
            <a:pPr lvl="1"/>
            <a:endParaRPr lang="fr-CA" altLang="fr-FR" u="sng" dirty="0" smtClean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92696"/>
            <a:ext cx="8229600" cy="12954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8319" tIns="79160" rIns="158319" bIns="79160" numCol="1" anchor="ctr" anchorCtr="0" compatLnSpc="1">
            <a:prstTxWarp prst="textNoShape">
              <a:avLst/>
            </a:prstTxWarp>
          </a:bodyPr>
          <a:lstStyle>
            <a:lvl1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2pPr>
            <a:lvl3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3pPr>
            <a:lvl4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4pPr>
            <a:lvl5pPr algn="l" defTabSz="158273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5pPr>
            <a:lvl6pPr marL="4572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6pPr>
            <a:lvl7pPr marL="9144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7pPr>
            <a:lvl8pPr marL="13716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8pPr>
            <a:lvl9pPr marL="1828800" algn="l" defTabSz="1582738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76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CA" altLang="fr-FR" sz="3200" kern="0" dirty="0" smtClean="0"/>
              <a:t>Centre d’enseignement et de recherche en foresterie</a:t>
            </a:r>
            <a:r>
              <a:rPr lang="fr-CA" altLang="fr-FR" kern="0" dirty="0" smtClean="0"/>
              <a:t/>
            </a:r>
            <a:br>
              <a:rPr lang="fr-CA" altLang="fr-FR" kern="0" dirty="0" smtClean="0"/>
            </a:br>
            <a:r>
              <a:rPr lang="fr-CA" altLang="fr-FR" sz="2000" kern="0" dirty="0" smtClean="0"/>
              <a:t>CCTT affilié au Cégep de Sainte-Foy</a:t>
            </a:r>
            <a:endParaRPr lang="fr-CA" alt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42278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sz="3200" dirty="0" smtClean="0"/>
              <a:t>CERFO - Principaux </a:t>
            </a:r>
            <a:r>
              <a:rPr lang="fr-CA" altLang="fr-FR" sz="3200" dirty="0"/>
              <a:t>domaines d’activités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16832"/>
            <a:ext cx="8229600" cy="4176713"/>
          </a:xfrm>
        </p:spPr>
        <p:txBody>
          <a:bodyPr/>
          <a:lstStyle/>
          <a:p>
            <a:pPr>
              <a:buFontTx/>
              <a:buNone/>
            </a:pPr>
            <a:r>
              <a:rPr lang="fr-CA" altLang="fr-FR" sz="2400" dirty="0" smtClean="0"/>
              <a:t>Données lidar</a:t>
            </a:r>
          </a:p>
          <a:p>
            <a:pPr>
              <a:buFontTx/>
              <a:buNone/>
            </a:pPr>
            <a:r>
              <a:rPr lang="fr-CA" altLang="fr-FR" sz="2400" dirty="0" smtClean="0"/>
              <a:t> </a:t>
            </a:r>
          </a:p>
          <a:p>
            <a:r>
              <a:rPr lang="en-CA" sz="2400" b="0" dirty="0"/>
              <a:t> </a:t>
            </a:r>
            <a:r>
              <a:rPr lang="en-CA" sz="2400" b="0" dirty="0" smtClean="0"/>
              <a:t>2,5 pts/m</a:t>
            </a:r>
            <a:r>
              <a:rPr lang="en-CA" sz="2400" b="0" baseline="30000" dirty="0" smtClean="0"/>
              <a:t>2</a:t>
            </a:r>
          </a:p>
          <a:p>
            <a:endParaRPr lang="en-CA" sz="2400" b="0" baseline="30000" dirty="0"/>
          </a:p>
          <a:p>
            <a:endParaRPr lang="en-CA" sz="2400" b="0" baseline="30000" dirty="0" smtClean="0"/>
          </a:p>
          <a:p>
            <a:endParaRPr lang="en-CA" sz="2400" b="0" baseline="30000" dirty="0"/>
          </a:p>
          <a:p>
            <a:endParaRPr lang="en-CA" sz="2400" b="0" baseline="30000" dirty="0" smtClean="0"/>
          </a:p>
          <a:p>
            <a:endParaRPr lang="en-CA" sz="2400" b="0" baseline="30000" dirty="0"/>
          </a:p>
          <a:p>
            <a:endParaRPr lang="en-CA" sz="2400" b="0" baseline="30000" dirty="0" smtClean="0"/>
          </a:p>
          <a:p>
            <a:endParaRPr lang="en-CA" sz="2400" b="0" baseline="30000" dirty="0"/>
          </a:p>
          <a:p>
            <a:endParaRPr lang="en-CA" sz="2400" b="0" baseline="30000" dirty="0" smtClean="0"/>
          </a:p>
          <a:p>
            <a:endParaRPr lang="en-CA" sz="2400" b="0" baseline="30000" dirty="0"/>
          </a:p>
          <a:p>
            <a:r>
              <a:rPr lang="en-CA" sz="2400" b="0" dirty="0" smtClean="0"/>
              <a:t> 8 </a:t>
            </a:r>
            <a:r>
              <a:rPr lang="en-CA" sz="2400" b="0" dirty="0"/>
              <a:t>pts/m</a:t>
            </a:r>
            <a:r>
              <a:rPr lang="en-CA" sz="2400" b="0" baseline="30000" dirty="0"/>
              <a:t>2</a:t>
            </a:r>
          </a:p>
          <a:p>
            <a:pPr marL="1371600" lvl="3" indent="0">
              <a:buNone/>
            </a:pPr>
            <a:endParaRPr lang="en-CA" b="0" baseline="30000" dirty="0"/>
          </a:p>
          <a:p>
            <a:pPr lvl="1"/>
            <a:endParaRPr lang="fr-CA" altLang="fr-FR" u="sng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87" y="4437112"/>
            <a:ext cx="5166637" cy="236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r="1579"/>
          <a:stretch/>
        </p:blipFill>
        <p:spPr bwMode="auto">
          <a:xfrm>
            <a:off x="3209260" y="1773096"/>
            <a:ext cx="516663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4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7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76672"/>
            <a:ext cx="8435280" cy="12954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fr-FR" sz="2800" dirty="0" smtClean="0"/>
              <a:t>Axes de recherche en télédétection appliquée</a:t>
            </a:r>
          </a:p>
        </p:txBody>
      </p:sp>
      <p:sp>
        <p:nvSpPr>
          <p:cNvPr id="387078" name="Rectangle 6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56792"/>
            <a:ext cx="8229600" cy="4896544"/>
          </a:xfrm>
        </p:spPr>
        <p:txBody>
          <a:bodyPr/>
          <a:lstStyle/>
          <a:p>
            <a:pPr lvl="0" algn="just">
              <a:buNone/>
            </a:pPr>
            <a:endParaRPr lang="fr-CA" altLang="fr-FR" sz="2000" dirty="0" smtClean="0"/>
          </a:p>
          <a:p>
            <a:pPr algn="just"/>
            <a:r>
              <a:rPr lang="fr-CA" altLang="fr-FR" sz="2000" dirty="0" smtClean="0"/>
              <a:t> Dynamique de l’occupation du territoire (historique et future)</a:t>
            </a:r>
          </a:p>
          <a:p>
            <a:pPr algn="just"/>
            <a:endParaRPr lang="fr-CA" altLang="fr-FR" sz="2000" dirty="0" smtClean="0"/>
          </a:p>
          <a:p>
            <a:pPr algn="just"/>
            <a:r>
              <a:rPr lang="fr-CA" altLang="fr-FR" sz="2000" dirty="0" smtClean="0"/>
              <a:t> Végétation après feu</a:t>
            </a:r>
          </a:p>
          <a:p>
            <a:pPr algn="just"/>
            <a:endParaRPr lang="fr-CA" altLang="fr-FR" sz="2000" dirty="0" smtClean="0"/>
          </a:p>
          <a:p>
            <a:pPr algn="just"/>
            <a:r>
              <a:rPr lang="fr-CA" altLang="fr-FR" sz="2000" dirty="0" smtClean="0"/>
              <a:t> Îlots de chaleur et de fraîcheur (milieu urbain)</a:t>
            </a:r>
          </a:p>
          <a:p>
            <a:pPr algn="just"/>
            <a:endParaRPr lang="fr-CA" altLang="fr-FR" sz="2000" dirty="0" smtClean="0"/>
          </a:p>
          <a:p>
            <a:pPr algn="just"/>
            <a:r>
              <a:rPr lang="en-CA" altLang="fr-FR" sz="2000" dirty="0" smtClean="0"/>
              <a:t> </a:t>
            </a:r>
            <a:r>
              <a:rPr lang="en-CA" altLang="fr-FR" sz="2000" dirty="0" err="1" smtClean="0"/>
              <a:t>Cartographie</a:t>
            </a:r>
            <a:r>
              <a:rPr lang="en-CA" altLang="fr-FR" sz="2000" dirty="0" smtClean="0"/>
              <a:t> de la </a:t>
            </a:r>
            <a:r>
              <a:rPr lang="en-CA" altLang="fr-FR" sz="2000" dirty="0" err="1" smtClean="0"/>
              <a:t>canopée</a:t>
            </a:r>
            <a:r>
              <a:rPr lang="en-CA" altLang="fr-FR" sz="2000" dirty="0" smtClean="0"/>
              <a:t> à </a:t>
            </a:r>
            <a:r>
              <a:rPr lang="en-CA" altLang="fr-FR" sz="2000" dirty="0" err="1" smtClean="0"/>
              <a:t>l’arbre</a:t>
            </a:r>
            <a:r>
              <a:rPr lang="en-CA" altLang="fr-FR" sz="2000" dirty="0" smtClean="0"/>
              <a:t> </a:t>
            </a:r>
            <a:r>
              <a:rPr lang="en-CA" altLang="fr-FR" sz="2000" dirty="0" err="1" smtClean="0"/>
              <a:t>près</a:t>
            </a:r>
            <a:r>
              <a:rPr lang="en-CA" altLang="fr-FR" sz="2000" dirty="0" smtClean="0"/>
              <a:t> (milieu </a:t>
            </a:r>
            <a:r>
              <a:rPr lang="en-CA" altLang="fr-FR" sz="2000" dirty="0" err="1" smtClean="0"/>
              <a:t>urbain</a:t>
            </a:r>
            <a:r>
              <a:rPr lang="en-CA" altLang="fr-FR" sz="2000" dirty="0" smtClean="0"/>
              <a:t>)</a:t>
            </a:r>
          </a:p>
          <a:p>
            <a:pPr algn="just"/>
            <a:endParaRPr lang="fr-CA" altLang="fr-FR" sz="2000" dirty="0" smtClean="0"/>
          </a:p>
          <a:p>
            <a:pPr algn="just"/>
            <a:r>
              <a:rPr lang="en-CA" altLang="fr-FR" sz="2000" dirty="0" smtClean="0"/>
              <a:t> </a:t>
            </a:r>
            <a:r>
              <a:rPr lang="en-CA" altLang="fr-FR" sz="2000" dirty="0" err="1" smtClean="0"/>
              <a:t>Détection</a:t>
            </a:r>
            <a:r>
              <a:rPr lang="en-CA" altLang="fr-FR" sz="2000" dirty="0" smtClean="0"/>
              <a:t> </a:t>
            </a:r>
            <a:r>
              <a:rPr lang="en-CA" altLang="fr-FR" sz="2000" dirty="0"/>
              <a:t>des </a:t>
            </a:r>
            <a:r>
              <a:rPr lang="en-CA" altLang="fr-FR" sz="2000" dirty="0" smtClean="0"/>
              <a:t>maladies</a:t>
            </a:r>
            <a:endParaRPr lang="en-CA" altLang="fr-FR" sz="2000" dirty="0"/>
          </a:p>
          <a:p>
            <a:pPr algn="just"/>
            <a:endParaRPr lang="fr-CA" altLang="fr-FR" sz="2000" dirty="0" smtClean="0"/>
          </a:p>
          <a:p>
            <a:pPr algn="just"/>
            <a:r>
              <a:rPr lang="fr-CA" altLang="fr-FR" sz="2000" dirty="0" smtClean="0"/>
              <a:t> Dynamique des milieux humides permanents et temporaires</a:t>
            </a:r>
            <a:endParaRPr lang="en-CA" altLang="fr-FR" sz="2000" dirty="0"/>
          </a:p>
          <a:p>
            <a:pPr algn="just"/>
            <a:endParaRPr lang="en-CA" altLang="fr-FR" sz="2000" dirty="0" smtClean="0"/>
          </a:p>
          <a:p>
            <a:pPr algn="just"/>
            <a:r>
              <a:rPr lang="en-CA" altLang="fr-FR" sz="2000" dirty="0" smtClean="0"/>
              <a:t> Identification des essences </a:t>
            </a:r>
            <a:r>
              <a:rPr lang="en-CA" altLang="fr-FR" sz="2000" dirty="0" err="1" smtClean="0"/>
              <a:t>forestières</a:t>
            </a:r>
            <a:endParaRPr lang="fr-CA" altLang="fr-FR" sz="2000" i="1" dirty="0" smtClean="0"/>
          </a:p>
          <a:p>
            <a:pPr lvl="1" algn="just"/>
            <a:endParaRPr lang="fr-CA" altLang="fr-FR" sz="1800" dirty="0" smtClean="0"/>
          </a:p>
          <a:p>
            <a:pPr lvl="0" algn="just"/>
            <a:endParaRPr lang="fr-CA" altLang="fr-FR" sz="2000" dirty="0"/>
          </a:p>
        </p:txBody>
      </p:sp>
    </p:spTree>
    <p:extLst>
      <p:ext uri="{BB962C8B-B14F-4D97-AF65-F5344CB8AC3E}">
        <p14:creationId xmlns:p14="http://schemas.microsoft.com/office/powerpoint/2010/main" val="16481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87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870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7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76672"/>
            <a:ext cx="8435280" cy="12954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fr-FR" sz="2800" dirty="0" smtClean="0"/>
              <a:t>Projet en cours : Lidar et milieux humides</a:t>
            </a:r>
          </a:p>
        </p:txBody>
      </p:sp>
      <p:sp>
        <p:nvSpPr>
          <p:cNvPr id="387078" name="Rectangle 6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56792"/>
            <a:ext cx="8229600" cy="4896544"/>
          </a:xfrm>
        </p:spPr>
        <p:txBody>
          <a:bodyPr/>
          <a:lstStyle/>
          <a:p>
            <a:pPr lvl="0" algn="just">
              <a:buNone/>
            </a:pPr>
            <a:endParaRPr lang="fr-CA" altLang="fr-FR" sz="2000" dirty="0" smtClean="0"/>
          </a:p>
          <a:p>
            <a:pPr marL="361950" indent="-361950" algn="just"/>
            <a:r>
              <a:rPr lang="fr-CA" altLang="fr-FR" sz="2000" dirty="0"/>
              <a:t>Utilisation </a:t>
            </a:r>
            <a:r>
              <a:rPr lang="fr-CA" altLang="fr-FR" sz="2000" dirty="0" smtClean="0"/>
              <a:t>du lidar aéroporté pour la détection des milieux humides </a:t>
            </a:r>
            <a:r>
              <a:rPr lang="fr-CA" altLang="fr-FR" sz="2000" dirty="0"/>
              <a:t>de façon </a:t>
            </a:r>
            <a:r>
              <a:rPr lang="fr-CA" altLang="fr-FR" sz="2000" dirty="0" smtClean="0"/>
              <a:t>automatisée</a:t>
            </a:r>
            <a:endParaRPr lang="fr-CA" altLang="fr-FR" sz="2000" dirty="0"/>
          </a:p>
          <a:p>
            <a:pPr marL="1104900" lvl="1" indent="-361950" algn="just"/>
            <a:r>
              <a:rPr lang="fr-CA" altLang="fr-FR" sz="2000" dirty="0"/>
              <a:t>Partenaires : </a:t>
            </a:r>
            <a:r>
              <a:rPr lang="fr-CA" altLang="fr-FR" sz="2000" dirty="0" err="1" smtClean="0"/>
              <a:t>Kenauk</a:t>
            </a:r>
            <a:r>
              <a:rPr lang="fr-CA" altLang="fr-FR" sz="2000" dirty="0" smtClean="0"/>
              <a:t>, CNC et CIC</a:t>
            </a:r>
          </a:p>
          <a:p>
            <a:pPr marL="1104900" lvl="1" indent="-361950" algn="just"/>
            <a:endParaRPr lang="fr-CA" altLang="fr-FR" sz="2000" dirty="0"/>
          </a:p>
          <a:p>
            <a:pPr marL="342900" indent="-342900"/>
            <a:r>
              <a:rPr lang="en-CA" altLang="fr-FR" sz="2000" dirty="0" err="1"/>
              <a:t>Objectifs</a:t>
            </a:r>
            <a:endParaRPr lang="en-CA" altLang="fr-FR" sz="2000" dirty="0"/>
          </a:p>
          <a:p>
            <a:pPr marL="1085850" lvl="1" indent="-342900"/>
            <a:r>
              <a:rPr lang="fr-FR" sz="1800" dirty="0" smtClean="0"/>
              <a:t>Réaliser des produits dérivés du lidar pour appuyer la cartographie des milieux humides (MNT, MNS, MHC, TWI, NDWI)</a:t>
            </a:r>
          </a:p>
          <a:p>
            <a:pPr marL="1085850" lvl="1" indent="-342900"/>
            <a:r>
              <a:rPr lang="fr-FR" sz="1800" dirty="0" smtClean="0"/>
              <a:t>Développer </a:t>
            </a:r>
            <a:r>
              <a:rPr lang="fr-FR" sz="1800" dirty="0"/>
              <a:t>une méthode semi-automatisée pour </a:t>
            </a:r>
            <a:r>
              <a:rPr lang="fr-FR" sz="1800" dirty="0" smtClean="0"/>
              <a:t>détecter les milieux humides</a:t>
            </a:r>
          </a:p>
          <a:p>
            <a:pPr marL="1085850" lvl="1" indent="-342900"/>
            <a:endParaRPr lang="fr-FR" sz="2000" dirty="0"/>
          </a:p>
          <a:p>
            <a:pPr marL="361950" indent="-361950"/>
            <a:r>
              <a:rPr lang="fr-CA" altLang="fr-FR" sz="2000" dirty="0"/>
              <a:t>Méthode : identifier les dépressions</a:t>
            </a:r>
          </a:p>
          <a:p>
            <a:pPr marL="1104900" lvl="1" indent="-361950"/>
            <a:r>
              <a:rPr lang="fr-CA" altLang="fr-FR" sz="2000" dirty="0"/>
              <a:t>Modèle numérique de terrain (MNT)</a:t>
            </a:r>
          </a:p>
          <a:p>
            <a:pPr marL="1104900" lvl="1" indent="-361950"/>
            <a:r>
              <a:rPr lang="fr-CA" altLang="fr-FR" sz="2000" dirty="0"/>
              <a:t>Analyse hydrologique</a:t>
            </a:r>
          </a:p>
          <a:p>
            <a:pPr marL="1085850" lvl="1" indent="-342900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668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6853" y="4951750"/>
            <a:ext cx="7319605" cy="78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6854" y="991310"/>
            <a:ext cx="731576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3285" y="2215446"/>
            <a:ext cx="1544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Orthophoto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Exemple d’un étang vernal</a:t>
            </a:r>
            <a:endParaRPr lang="fr-CA" dirty="0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126093" y="4881934"/>
            <a:ext cx="136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Profil de l’altitude du sol</a:t>
            </a:r>
            <a:endParaRPr lang="fr-CA" dirty="0"/>
          </a:p>
        </p:txBody>
      </p:sp>
      <p:pic>
        <p:nvPicPr>
          <p:cNvPr id="8" name="Picture 2" descr="C:\Users\mvarin\Desktop\Journée périscolaire\Étangs_RVB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584" y="994460"/>
            <a:ext cx="849981" cy="104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31840" y="116632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defPPr>
              <a:defRPr lang="fr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fr-FR" altLang="fr-FR" sz="2000" dirty="0" smtClean="0">
                <a:solidFill>
                  <a:schemeClr val="bg1"/>
                </a:solidFill>
                <a:effectLst/>
                <a:latin typeface="Helvetica" pitchFamily="34" charset="0"/>
              </a:rPr>
              <a:t>Exemples de projets en cours</a:t>
            </a:r>
            <a:endParaRPr lang="fr-FR" altLang="fr-FR" sz="1800" dirty="0"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7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76672"/>
            <a:ext cx="8435280" cy="12954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fr-FR" sz="2800" dirty="0" smtClean="0"/>
              <a:t>Projet en cours : Lidar et milieux humides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64" y="1772816"/>
            <a:ext cx="6315488" cy="460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31640" y="6093296"/>
            <a:ext cx="82296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buFontTx/>
              <a:buNone/>
            </a:pPr>
            <a:endParaRPr lang="fr-CA" altLang="fr-FR" sz="2000" kern="0" dirty="0" smtClean="0">
              <a:effectLst/>
            </a:endParaRPr>
          </a:p>
          <a:p>
            <a:pPr marL="361950" indent="-361950" algn="just"/>
            <a:r>
              <a:rPr lang="fr-CA" altLang="fr-FR" sz="2000" kern="0" dirty="0" smtClean="0">
                <a:effectLst/>
              </a:rPr>
              <a:t>MNT 1 m</a:t>
            </a:r>
          </a:p>
          <a:p>
            <a:pPr marL="1085850" lvl="1" indent="-342900"/>
            <a:endParaRPr lang="fr-FR" sz="1800" kern="0" dirty="0"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64" y="1772816"/>
            <a:ext cx="6319223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31640" y="6093476"/>
            <a:ext cx="8229600" cy="8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buFontTx/>
              <a:buNone/>
            </a:pPr>
            <a:endParaRPr lang="fr-CA" altLang="fr-FR" sz="2000" kern="0" dirty="0" smtClean="0">
              <a:effectLst/>
            </a:endParaRPr>
          </a:p>
          <a:p>
            <a:pPr marL="361950" indent="-361950" algn="just"/>
            <a:r>
              <a:rPr lang="fr-CA" altLang="fr-FR" sz="2000" kern="0" dirty="0" smtClean="0">
                <a:effectLst/>
              </a:rPr>
              <a:t>MHC 1 m</a:t>
            </a:r>
          </a:p>
          <a:p>
            <a:pPr marL="1085850" lvl="1" indent="-342900"/>
            <a:endParaRPr lang="fr-FR" sz="1800" kern="0" dirty="0">
              <a:effectLst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60" y="1772659"/>
            <a:ext cx="6301872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31640" y="6079043"/>
            <a:ext cx="8229600" cy="8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buFontTx/>
              <a:buNone/>
            </a:pPr>
            <a:endParaRPr lang="fr-CA" altLang="fr-FR" sz="2000" kern="0" dirty="0" smtClean="0">
              <a:effectLst/>
            </a:endParaRPr>
          </a:p>
          <a:p>
            <a:pPr marL="361950" indent="-361950" algn="just"/>
            <a:r>
              <a:rPr lang="en-CA" altLang="fr-FR" sz="2000" kern="0" dirty="0" smtClean="0">
                <a:effectLst/>
              </a:rPr>
              <a:t>TWI</a:t>
            </a:r>
            <a:endParaRPr lang="fr-CA" altLang="fr-FR" sz="2000" kern="0" dirty="0" smtClean="0">
              <a:effectLst/>
            </a:endParaRPr>
          </a:p>
          <a:p>
            <a:pPr marL="1085850" lvl="1" indent="-342900"/>
            <a:endParaRPr lang="fr-FR" sz="1800" kern="0" dirty="0">
              <a:effectLst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62" y="1760133"/>
            <a:ext cx="6324816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31640" y="6081336"/>
            <a:ext cx="8229600" cy="8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buFontTx/>
              <a:buNone/>
            </a:pPr>
            <a:endParaRPr lang="fr-CA" altLang="fr-FR" sz="2000" kern="0" dirty="0" smtClean="0">
              <a:effectLst/>
            </a:endParaRPr>
          </a:p>
          <a:p>
            <a:pPr marL="361950" indent="-361950" algn="just"/>
            <a:r>
              <a:rPr lang="en-CA" sz="2000" kern="0" dirty="0" err="1" smtClean="0">
                <a:effectLst/>
              </a:rPr>
              <a:t>Dépressions</a:t>
            </a:r>
            <a:r>
              <a:rPr lang="en-CA" sz="2000" kern="0" dirty="0" smtClean="0">
                <a:effectLst/>
              </a:rPr>
              <a:t> </a:t>
            </a:r>
            <a:r>
              <a:rPr lang="en-CA" sz="2000" kern="0" dirty="0" err="1" smtClean="0">
                <a:effectLst/>
              </a:rPr>
              <a:t>détectées</a:t>
            </a:r>
            <a:endParaRPr lang="fr-FR" sz="180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61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9" grpId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Modele_blanc_vert_haut">
  <a:themeElements>
    <a:clrScheme name="Modele_blanc_vert_h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blanc_vert_haut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Modele_blanc_vert_h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blanc_vert_h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blanc_vert_h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blanc_vert_h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blanc_vert_h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blanc_vert_h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blanc_vert_h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blanc_vert_h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blanc_vert_h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blanc_vert_h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blanc_vert_h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blanc_vert_h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CERFO_blanc_vert_haut</Template>
  <TotalTime>10275</TotalTime>
  <Words>861</Words>
  <Application>Microsoft Office PowerPoint</Application>
  <PresentationFormat>Affichage à l'écran (4:3)</PresentationFormat>
  <Paragraphs>199</Paragraphs>
  <Slides>19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Modele_blanc_vert_haut</vt:lpstr>
      <vt:lpstr> Les CCTT : la recherche appliquée au service des entreprises</vt:lpstr>
      <vt:lpstr>Nature des CCTT</vt:lpstr>
      <vt:lpstr>Centre de géomatique du Québec CCTT affilié au Cégep de Chicoutimi</vt:lpstr>
      <vt:lpstr>Présentation PowerPoint</vt:lpstr>
      <vt:lpstr>CERFO - Principaux domaines d’activités</vt:lpstr>
      <vt:lpstr>Axes de recherche en télédétection appliquée</vt:lpstr>
      <vt:lpstr>Projet en cours : Lidar et milieux humides</vt:lpstr>
      <vt:lpstr>Présentation PowerPoint</vt:lpstr>
      <vt:lpstr>Projet en cours : Lidar et milieux humides</vt:lpstr>
      <vt:lpstr>Projet en cours : Lidar et milieux humides</vt:lpstr>
      <vt:lpstr>Projet en cours : Carto essences forestières</vt:lpstr>
      <vt:lpstr>Projet en cours : Carto essences forestières</vt:lpstr>
      <vt:lpstr>Présentation PowerPoint</vt:lpstr>
      <vt:lpstr>Signatures spectrales par essence</vt:lpstr>
      <vt:lpstr>Présentation PowerPoint</vt:lpstr>
      <vt:lpstr>Présentation PowerPoint</vt:lpstr>
      <vt:lpstr>Sources de financements Affiliation collège-université possibles</vt:lpstr>
      <vt:lpstr>Retombées sur l’enseignement collégial</vt:lpstr>
      <vt:lpstr>Merci!</vt:lpstr>
    </vt:vector>
  </TitlesOfParts>
  <Company>CERFO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RÉGIME DE LA FUTAIE</dc:title>
  <dc:creator>Guy Lessard</dc:creator>
  <cp:lastModifiedBy>Philippe Bournival</cp:lastModifiedBy>
  <cp:revision>470</cp:revision>
  <cp:lastPrinted>2000-03-14T21:30:25Z</cp:lastPrinted>
  <dcterms:created xsi:type="dcterms:W3CDTF">1999-11-19T16:35:47Z</dcterms:created>
  <dcterms:modified xsi:type="dcterms:W3CDTF">2016-05-03T20:15:59Z</dcterms:modified>
</cp:coreProperties>
</file>